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903" r:id="rId2"/>
    <p:sldId id="888" r:id="rId3"/>
    <p:sldId id="875" r:id="rId4"/>
    <p:sldId id="879" r:id="rId5"/>
    <p:sldId id="867" r:id="rId6"/>
    <p:sldId id="877" r:id="rId7"/>
    <p:sldId id="883" r:id="rId8"/>
    <p:sldId id="909" r:id="rId9"/>
    <p:sldId id="904" r:id="rId10"/>
    <p:sldId id="908" r:id="rId11"/>
    <p:sldId id="852" r:id="rId12"/>
    <p:sldId id="860" r:id="rId13"/>
    <p:sldId id="874" r:id="rId14"/>
    <p:sldId id="885" r:id="rId15"/>
    <p:sldId id="912" r:id="rId16"/>
    <p:sldId id="913" r:id="rId17"/>
    <p:sldId id="916" r:id="rId18"/>
    <p:sldId id="914" r:id="rId19"/>
    <p:sldId id="915" r:id="rId20"/>
    <p:sldId id="918" r:id="rId21"/>
    <p:sldId id="880" r:id="rId22"/>
    <p:sldId id="873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FF"/>
    <a:srgbClr val="FFCCCC"/>
    <a:srgbClr val="005696"/>
    <a:srgbClr val="006600"/>
    <a:srgbClr val="336600"/>
    <a:srgbClr val="339933"/>
    <a:srgbClr val="0099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>
      <p:cViewPr varScale="1">
        <p:scale>
          <a:sx n="105" d="100"/>
          <a:sy n="105" d="100"/>
        </p:scale>
        <p:origin x="714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17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0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46" y="0"/>
            <a:ext cx="3037840" cy="464820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r">
              <a:defRPr sz="1300"/>
            </a:lvl1pPr>
          </a:lstStyle>
          <a:p>
            <a:fld id="{D5CFFB48-C1BF-4F8D-87B1-110AFBC5E7F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428"/>
            <a:ext cx="3037840" cy="464820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46" y="8829428"/>
            <a:ext cx="3037840" cy="464820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r">
              <a:defRPr sz="1300"/>
            </a:lvl1pPr>
          </a:lstStyle>
          <a:p>
            <a:fld id="{B687854B-62E7-468D-B6F8-43E1187B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37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077" cy="465029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34" y="2"/>
            <a:ext cx="3038077" cy="465029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EA719AF8-DE33-47CC-9BD0-0168D2091124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279" y="4416729"/>
            <a:ext cx="5607845" cy="4183172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288"/>
            <a:ext cx="3038077" cy="465029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34" y="8829288"/>
            <a:ext cx="3038077" cy="465029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E75A4D82-6F6B-4B63-85B0-2AC3AEE4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5A87-44D6-B7E5-6E92-40B8F6165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3D4A37-A3FF-B82B-E9EA-9228BB6A6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09D50-D16C-9B2D-7575-C0BBE94D0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D8277-5FD0-C886-72A8-74C738B4B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31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0F59E-863C-2301-6E54-57E21354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708FF-B918-BB75-77D3-35C18F765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D5D35-E6C6-D0A0-54B6-2EC7A901E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07AAC-3DF0-A21A-293D-883132861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74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27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5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CBF63-47C1-D43D-FC40-0DD4F22A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87C4C-1894-FF71-596E-3D64BAD39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DB5B0-6D60-D280-2890-851A04B6B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7EF45-3808-9173-6FBB-588E40776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01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3DF8-3D90-511A-3D6E-14B306E4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F1D23-2BFC-E326-C376-F5772B1AC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E3CEC-2868-BA20-513C-D85ED223D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63878-5688-64EB-601E-9230E1839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55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8BD8-D3CB-6F54-AE3E-BD80F9C1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A24CF-9CAB-4A0A-B603-79C28B01D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1F12F-A596-9B4A-E685-13B4EB1C9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30045-6D94-EEA4-8C12-2F9E027DA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32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F369-AE06-C682-B52C-27B4A3E86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8D35C-527B-8F69-88E1-5525DD9DB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32B88-831A-D205-0095-78B4D17FF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D483C-F8CF-79FD-8F9E-0EC742D4A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9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A88D-49F4-1156-9665-C7F415F53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E8D14-1CFA-95E3-C676-6DDB88585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9ABEF-C810-47AF-A235-3C03C1AD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F3007-2C71-FC4E-C1AD-C92DB0EC7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23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DDA2F-F2A5-B50C-CE1A-0E6E5718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7C5A7-D108-8991-C00C-2CF565D19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09925-22E2-B645-292D-9A3E35EBE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CDF7-DE87-8CDA-AA25-811913474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36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EAF28-A00D-9DA2-8D87-4B102BD42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762E0-7A6C-9BB1-5CBF-C81EEDF8F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7ADCC-8419-9F7B-48C5-17F22E5B2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BC69E-6BA2-9BE7-FB0F-B2EC79C685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DEFE-FB7A-AF24-7A41-5D4E5E165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CD1BC6-F5E1-B14A-22E7-E1523C62E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003CA-1F0E-29EC-AF56-A3F9A70E4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1808D-1FEB-F3CB-D14A-C652FBC535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52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7A6E9-BCED-99B1-F4AD-B9748C78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201F8-0E1F-B5A1-EECE-ACDC6B4EF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FE0FA-234C-4E26-37B6-C7FF077F2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EFD40-D3FA-12BC-A441-8710D5215B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9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729C3-5989-E444-949C-5FE82FEF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A35C4-01C6-B766-2E6B-51B35BE17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C0F36-89E4-99FB-C10F-1911D1828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458C-EEDE-451E-2593-83DBF5716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5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0DDF-CE87-F66B-3EA6-2E242667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D1822-62A9-4E07-C214-FB22692E1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1B2BD-CDC5-ECDA-21B4-B20A502E7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2CCB5-9D8B-917F-257A-36FE7BE1B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BFB3E-4EF1-3102-0072-46CB7CE3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B646C-CC15-C361-E734-A87236229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C9E7B-62CF-D971-58CD-888F1C18F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78DF1-FAEB-4839-79E6-0ABCCF9CF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BC9A0-42E8-CEFA-610B-DC44C166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66095-85C8-E417-73D7-E99FB9306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6755A3-F0C0-3495-FB82-C195319B4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3CD84-0255-B1AD-0095-C7B5B015D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7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59062-8B89-E61F-F0A6-D2FEEAFA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A032E-D55C-BC62-F037-FB870D3BD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A7496-4810-1ED3-AE67-81136D6E9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01B83-3D81-55CD-B635-57BF533A5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5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B2B36-685F-7434-D282-20C70044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4ED13-3193-D7A4-09A1-9E33EDBF9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68029-1ED7-C122-16F7-9F75C243E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7C5A-757F-2BB1-E59F-7C95BD1145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9100B-2F6D-6602-9315-A00F67A8B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0427E-8B58-F92C-52E5-CEC8905AB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60F3D-998E-26E3-046E-A82FCB818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FEE91-C37C-9470-57B0-96AB6730D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A4D82-6F6B-4B63-85B0-2AC3AEE4F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8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6D572-0C29-485F-BDB3-F3CD7B8E8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68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86D01-A226-4289-BE73-2E7E799F10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39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353AB-30CE-4D4C-A44B-DA3E56315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08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9ED20-0FCE-485E-A031-4FC6B08CA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8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F4E51-0D4A-4B9A-81DF-6699DA6481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22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A9589-334E-49D7-89CB-374031920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5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E5C19-565B-4969-AF54-15B7604E5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36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ED56F-F3DE-4ACE-8C2F-304D7C7B7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02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DE999-02EA-41F4-A0E8-77470E29B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67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F805B-83F9-4CD8-8964-B5954094C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77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16075-9C5D-4148-ABA2-6FB4D5EC05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89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en-US"/>
              <a:t>April 9, 2016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45A05C-AB9C-459F-BEC9-28B714E087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hil@brinkinc.biz" TargetMode="External"/><Relationship Id="rId5" Type="http://schemas.openxmlformats.org/officeDocument/2006/relationships/hyperlink" Target="http://www.agwaternetwork.org/" TargetMode="Externa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554D4-ECA2-CDC7-9B99-606F0F02C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C5A13-442A-8B08-2541-B9D6F45445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280" y="4952999"/>
            <a:ext cx="2305895" cy="17222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329B67-1521-42CA-7B31-E20426DC7161}"/>
              </a:ext>
            </a:extLst>
          </p:cNvPr>
          <p:cNvSpPr/>
          <p:nvPr/>
        </p:nvSpPr>
        <p:spPr>
          <a:xfrm>
            <a:off x="3663677" y="457200"/>
            <a:ext cx="4925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Colorado Cattlemen’s </a:t>
            </a:r>
          </a:p>
          <a:p>
            <a:pPr lvl="0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Ag Water NetWORK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C917E-B92B-759D-E998-1DC0A61BC917}"/>
              </a:ext>
            </a:extLst>
          </p:cNvPr>
          <p:cNvSpPr/>
          <p:nvPr/>
        </p:nvSpPr>
        <p:spPr>
          <a:xfrm>
            <a:off x="2730910" y="3358594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Phil Brink, Consulting Coordinator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4AADD-175F-D011-D6C7-1DFA8AB337C7}"/>
              </a:ext>
            </a:extLst>
          </p:cNvPr>
          <p:cNvSpPr/>
          <p:nvPr/>
        </p:nvSpPr>
        <p:spPr>
          <a:xfrm>
            <a:off x="3505200" y="5029200"/>
            <a:ext cx="6629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>
                    <a:lumMod val="95000"/>
                  </a:schemeClr>
                </a:solidFill>
              </a:rPr>
              <a:t>“Helping to Keep Ag Water </a:t>
            </a:r>
            <a:r>
              <a:rPr lang="en-US" sz="3400" i="1" dirty="0">
                <a:solidFill>
                  <a:schemeClr val="bg1">
                    <a:lumMod val="95000"/>
                  </a:schemeClr>
                </a:solidFill>
              </a:rPr>
              <a:t>Connected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</a:rPr>
              <a:t> with Ag Land”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C0CCE-4FDB-0353-9F99-48444BF579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13" y="172044"/>
            <a:ext cx="2548187" cy="1916777"/>
          </a:xfrm>
          <a:prstGeom prst="rect">
            <a:avLst/>
          </a:prstGeom>
        </p:spPr>
      </p:pic>
      <p:pic>
        <p:nvPicPr>
          <p:cNvPr id="8" name="Picture 7" descr="A picture containing grass, outdoor, field, mountain&#10;&#10;Description automatically generated">
            <a:extLst>
              <a:ext uri="{FF2B5EF4-FFF2-40B4-BE49-F238E27FC236}">
                <a16:creationId xmlns:a16="http://schemas.microsoft.com/office/drawing/2014/main" id="{5C2DC4A2-0676-A34C-774C-DC77852A18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953000"/>
            <a:ext cx="2482239" cy="1722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EE9FA-945E-7C5C-BD2F-5D2F9A0F97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760" y="149976"/>
            <a:ext cx="2575894" cy="1938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2D35C-5C04-F31F-1E0B-7B18CE55D7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910" y="1955209"/>
            <a:ext cx="2667000" cy="110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4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D3E55D-51FC-3689-AA75-726C232B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65B4C6-E909-2AFB-6938-1264157011D4}"/>
              </a:ext>
            </a:extLst>
          </p:cNvPr>
          <p:cNvSpPr txBox="1"/>
          <p:nvPr/>
        </p:nvSpPr>
        <p:spPr>
          <a:xfrm>
            <a:off x="2438400" y="1066800"/>
            <a:ext cx="762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en-US" sz="3200" b="1" u="sng" dirty="0">
                <a:solidFill>
                  <a:schemeClr val="bg1"/>
                </a:solidFill>
              </a:rPr>
              <a:t>CWCB Water Plan Grant </a:t>
            </a:r>
            <a:r>
              <a:rPr lang="en-US" sz="3200" b="1" dirty="0">
                <a:solidFill>
                  <a:schemeClr val="bg1"/>
                </a:solidFill>
              </a:rPr>
              <a:t>– Examples</a:t>
            </a:r>
          </a:p>
        </p:txBody>
      </p:sp>
    </p:spTree>
    <p:extLst>
      <p:ext uri="{BB962C8B-B14F-4D97-AF65-F5344CB8AC3E}">
        <p14:creationId xmlns:p14="http://schemas.microsoft.com/office/powerpoint/2010/main" val="319771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9B0508-639A-E708-41A6-666EA8C7AD74}"/>
              </a:ext>
            </a:extLst>
          </p:cNvPr>
          <p:cNvSpPr txBox="1"/>
          <p:nvPr/>
        </p:nvSpPr>
        <p:spPr>
          <a:xfrm>
            <a:off x="381000" y="381000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CCA Irrigation Improvement Catalyst Grant Project*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A6C1B-F2A4-D616-16B6-F68A91C0F9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797" y="557841"/>
            <a:ext cx="4308014" cy="5742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88F11-4143-A385-CC5A-97BA8B98A26E}"/>
              </a:ext>
            </a:extLst>
          </p:cNvPr>
          <p:cNvSpPr txBox="1"/>
          <p:nvPr/>
        </p:nvSpPr>
        <p:spPr>
          <a:xfrm>
            <a:off x="381000" y="1752600"/>
            <a:ext cx="731520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</a:rPr>
              <a:t>3 Conservation Districts: 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Middle Colorado 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Upper Arkansas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White River / Douglas Creek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6CBBF-F1D8-820D-C952-1DEF3CF463C1}"/>
              </a:ext>
            </a:extLst>
          </p:cNvPr>
          <p:cNvSpPr txBox="1"/>
          <p:nvPr/>
        </p:nvSpPr>
        <p:spPr>
          <a:xfrm>
            <a:off x="457200" y="5930826"/>
            <a:ext cx="350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* Water Plan grant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8448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26D6D-D225-057A-C3D5-542FCE9DEDA6}"/>
              </a:ext>
            </a:extLst>
          </p:cNvPr>
          <p:cNvSpPr txBox="1"/>
          <p:nvPr/>
        </p:nvSpPr>
        <p:spPr>
          <a:xfrm>
            <a:off x="304800" y="228600"/>
            <a:ext cx="10972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3300" b="1" dirty="0">
                <a:solidFill>
                  <a:schemeClr val="bg1"/>
                </a:solidFill>
              </a:rPr>
              <a:t>Middle Colorado project:  </a:t>
            </a:r>
          </a:p>
        </p:txBody>
      </p:sp>
      <p:pic>
        <p:nvPicPr>
          <p:cNvPr id="3" name="Picture 2" descr="A picture containing snow, outdoor, rock, nature&#10;&#10;Description automatically generated">
            <a:extLst>
              <a:ext uri="{FF2B5EF4-FFF2-40B4-BE49-F238E27FC236}">
                <a16:creationId xmlns:a16="http://schemas.microsoft.com/office/drawing/2014/main" id="{11FCA5B8-D82C-FFE3-75ED-B4CF4294D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4191000"/>
            <a:ext cx="3429000" cy="2571750"/>
          </a:xfrm>
          <a:prstGeom prst="rect">
            <a:avLst/>
          </a:prstGeom>
        </p:spPr>
      </p:pic>
      <p:pic>
        <p:nvPicPr>
          <p:cNvPr id="4" name="Picture 3" descr="A person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EE8BA3ED-4437-351E-0780-33FDBAE4A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835" y="-7690"/>
            <a:ext cx="3048000" cy="40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74488-32AA-834B-E41E-7BB98AC24EBB}"/>
              </a:ext>
            </a:extLst>
          </p:cNvPr>
          <p:cNvSpPr txBox="1"/>
          <p:nvPr/>
        </p:nvSpPr>
        <p:spPr>
          <a:xfrm>
            <a:off x="457200" y="1731922"/>
            <a:ext cx="6324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Amount   Source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9B3E-9719-37CA-DB0D-6969737A1BFD}"/>
              </a:ext>
            </a:extLst>
          </p:cNvPr>
          <p:cNvSpPr txBox="1"/>
          <p:nvPr/>
        </p:nvSpPr>
        <p:spPr>
          <a:xfrm>
            <a:off x="462116" y="1211993"/>
            <a:ext cx="6324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Funding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C8E75-8075-EEA8-1FD4-790D231E5110}"/>
              </a:ext>
            </a:extLst>
          </p:cNvPr>
          <p:cNvSpPr txBox="1"/>
          <p:nvPr/>
        </p:nvSpPr>
        <p:spPr>
          <a:xfrm>
            <a:off x="337929" y="2217570"/>
            <a:ext cx="11339557" cy="388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  </a:t>
            </a: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$22,000   CCA’s Catalyst Grant (Water Plan)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  $50,000	 Colorado River Cons. District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$100,000	 </a:t>
            </a:r>
            <a:r>
              <a:rPr lang="en-US" sz="3000" dirty="0" err="1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CDAg</a:t>
            </a: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 Drought Resilience grant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  $92,000	 CWCB Loan at 2.5% for 20 years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  $24,000	 Covid Ag Relief Payment (CARP)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$103,000	 NRCS EQIP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3000" u="sng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    $3,000</a:t>
            </a:r>
            <a:r>
              <a:rPr lang="en-US" sz="3000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	 NRCS – (TSP) (design)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bg1"/>
                </a:solidFill>
                <a:latin typeface="Arial    "/>
                <a:ea typeface="Calibri" panose="020F0502020204030204" pitchFamily="34" charset="0"/>
              </a:rPr>
              <a:t>$394,000</a:t>
            </a:r>
          </a:p>
        </p:txBody>
      </p:sp>
    </p:spTree>
    <p:extLst>
      <p:ext uri="{BB962C8B-B14F-4D97-AF65-F5344CB8AC3E}">
        <p14:creationId xmlns:p14="http://schemas.microsoft.com/office/powerpoint/2010/main" val="261544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1A5D2-E746-5B8D-8FBB-C26F0ECC6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EDBF09-358B-93AC-8FBC-C11665F82D62}"/>
              </a:ext>
            </a:extLst>
          </p:cNvPr>
          <p:cNvSpPr/>
          <p:nvPr/>
        </p:nvSpPr>
        <p:spPr>
          <a:xfrm>
            <a:off x="255639" y="2222068"/>
            <a:ext cx="5043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Project #1:  Before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40248-1317-7C31-3019-0A1195E7C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819133"/>
            <a:ext cx="6019800" cy="401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50D81-C417-7018-1D0A-C9E6481F8D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0" y="2831655"/>
            <a:ext cx="6002220" cy="4001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A9102D-35A0-9958-97E8-4C977DBA1722}"/>
              </a:ext>
            </a:extLst>
          </p:cNvPr>
          <p:cNvSpPr/>
          <p:nvPr/>
        </p:nvSpPr>
        <p:spPr>
          <a:xfrm>
            <a:off x="228600" y="295848"/>
            <a:ext cx="117348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White River Projects: </a:t>
            </a:r>
          </a:p>
          <a:p>
            <a:pPr>
              <a:spcAft>
                <a:spcPts val="6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Leveraged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$22,000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CCA Ag Water NetWORK Catalyst Funding (Water Plan grant) to accomplish 3 projects.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25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31A0B-40E7-59F5-F53B-CA72EB659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A7ECA3-244D-F1F6-9FA7-77B83C15E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51" y="304800"/>
            <a:ext cx="6324600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spcAft>
                <a:spcPts val="300"/>
              </a:spcAft>
            </a:pPr>
            <a:r>
              <a:rPr lang="en-US" altLang="en-US" sz="2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  8,630.25  CCA Catalyst Funding</a:t>
            </a:r>
          </a:p>
          <a:p>
            <a:pPr lvl="0" eaLnBrk="0" hangingPunct="0">
              <a:spcAft>
                <a:spcPts val="300"/>
              </a:spcAft>
            </a:pPr>
            <a:r>
              <a:rPr lang="en-US" altLang="en-US" sz="2600" u="sng" dirty="0" bmk="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$12,510.25</a:t>
            </a:r>
            <a:r>
              <a:rPr lang="en-US" altLang="en-US" sz="2600" dirty="0" bmk="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Landowner investment</a:t>
            </a:r>
          </a:p>
          <a:p>
            <a:pPr lvl="0" eaLnBrk="0" hangingPunct="0">
              <a:spcAft>
                <a:spcPts val="300"/>
              </a:spcAft>
            </a:pP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$21,140.50  </a:t>
            </a:r>
            <a:r>
              <a:rPr lang="en-US" altLang="en-US" sz="2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 Project Cost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AC8DE-7E77-08BE-4280-59EC773C61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831487"/>
            <a:ext cx="6790326" cy="3929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4BFADA-DF96-AC5A-0002-4D7D0CEF3E73}"/>
              </a:ext>
            </a:extLst>
          </p:cNvPr>
          <p:cNvSpPr/>
          <p:nvPr/>
        </p:nvSpPr>
        <p:spPr>
          <a:xfrm>
            <a:off x="294351" y="2156603"/>
            <a:ext cx="5043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Project #1: After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EE14F-5A86-7B1D-EB52-5093598DBC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39" y="2831487"/>
            <a:ext cx="5053768" cy="39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0B426-A096-5031-4B6D-1CAF8E40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7E111-D81E-D553-977D-EF7F53F44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02" y="1197161"/>
            <a:ext cx="8157092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Replaced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unsafe return flow gate and armoring around the structure and the adjacent flume to prevent further erosion.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eaLnBrk="0" hangingPunct="0"/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  8,663.50  CCA Catalyst Funding (Water Plan)</a:t>
            </a:r>
          </a:p>
          <a:p>
            <a:pPr lvl="0" eaLnBrk="0" hangingPunct="0"/>
            <a:r>
              <a:rPr lang="en-US" altLang="en-US" sz="2800" u="sng" dirty="0" bmk="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  8,663.50</a:t>
            </a:r>
            <a:r>
              <a:rPr lang="en-US" altLang="en-US" sz="2800" dirty="0" bmk="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Ditch company investment</a:t>
            </a:r>
          </a:p>
          <a:p>
            <a:pPr lvl="0" eaLnBrk="0" hangingPunct="0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$17,327.00 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 Project Cost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88D6B-0362-D376-E236-473899A11E0A}"/>
              </a:ext>
            </a:extLst>
          </p:cNvPr>
          <p:cNvSpPr txBox="1"/>
          <p:nvPr/>
        </p:nvSpPr>
        <p:spPr>
          <a:xfrm>
            <a:off x="300054" y="228600"/>
            <a:ext cx="115918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 River Projects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CDDF7-1AB0-9950-71DA-4FB581B3BFD7}"/>
              </a:ext>
            </a:extLst>
          </p:cNvPr>
          <p:cNvSpPr txBox="1"/>
          <p:nvPr/>
        </p:nvSpPr>
        <p:spPr>
          <a:xfrm>
            <a:off x="265790" y="6138693"/>
            <a:ext cx="758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*Administered by 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 River &amp; Douglas Creek Conservation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DIstrict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CCA Ag Water NetWORK           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3F1D6-C264-1BBC-73BF-2231C0D99B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09" y="1197161"/>
            <a:ext cx="3530391" cy="2317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C632B-C815-122D-A2E7-7F28163F24E3}"/>
              </a:ext>
            </a:extLst>
          </p:cNvPr>
          <p:cNvSpPr txBox="1"/>
          <p:nvPr/>
        </p:nvSpPr>
        <p:spPr>
          <a:xfrm>
            <a:off x="10007501" y="3530303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90C09-9511-86A0-FB6D-5121BC3CFE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033" y="3966677"/>
            <a:ext cx="3530391" cy="2842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90BE74-3FDD-149E-BCCE-E8E1FFB5FB5A}"/>
              </a:ext>
            </a:extLst>
          </p:cNvPr>
          <p:cNvSpPr txBox="1"/>
          <p:nvPr/>
        </p:nvSpPr>
        <p:spPr>
          <a:xfrm>
            <a:off x="9855101" y="782053"/>
            <a:ext cx="1219200" cy="49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426503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58619A-4403-D5F3-94D2-A6600D11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6AD652-ACA9-53AA-827B-DD0290B0F929}"/>
              </a:ext>
            </a:extLst>
          </p:cNvPr>
          <p:cNvSpPr txBox="1"/>
          <p:nvPr/>
        </p:nvSpPr>
        <p:spPr>
          <a:xfrm>
            <a:off x="394833" y="412639"/>
            <a:ext cx="766853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300" b="1" dirty="0">
                <a:solidFill>
                  <a:schemeClr val="bg1"/>
                </a:solidFill>
              </a:rPr>
              <a:t>Custer County Conservation District: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Hired coordinator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Irrigation infrastructure assessments and reports to landowners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Secured 2 year WP grant funding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5D933-9158-9A24-1B04-A0BBC170AD01}"/>
              </a:ext>
            </a:extLst>
          </p:cNvPr>
          <p:cNvSpPr txBox="1"/>
          <p:nvPr/>
        </p:nvSpPr>
        <p:spPr>
          <a:xfrm>
            <a:off x="426788" y="3843642"/>
            <a:ext cx="597401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300" b="1" dirty="0">
                <a:solidFill>
                  <a:schemeClr val="bg1"/>
                </a:solidFill>
              </a:rPr>
              <a:t>Rainbow Park Water Co.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Inventory ditch infrastructure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Build geo-database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Create website and pamphlet</a:t>
            </a:r>
          </a:p>
        </p:txBody>
      </p:sp>
      <p:pic>
        <p:nvPicPr>
          <p:cNvPr id="9" name="Picture 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790686CC-6B63-3EA4-9D63-C079B0C7C5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510" y="813157"/>
            <a:ext cx="3646540" cy="243102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01DAB04-47C4-AB0E-5247-EEC72C6D4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33986"/>
              </p:ext>
            </p:extLst>
          </p:nvPr>
        </p:nvGraphicFramePr>
        <p:xfrm>
          <a:off x="7772400" y="3962399"/>
          <a:ext cx="4297611" cy="2209801"/>
        </p:xfrm>
        <a:graphic>
          <a:graphicData uri="http://schemas.openxmlformats.org/drawingml/2006/table">
            <a:tbl>
              <a:tblPr/>
              <a:tblGrid>
                <a:gridCol w="1379480">
                  <a:extLst>
                    <a:ext uri="{9D8B030D-6E8A-4147-A177-3AD203B41FA5}">
                      <a16:colId xmlns:a16="http://schemas.microsoft.com/office/drawing/2014/main" val="2530250154"/>
                    </a:ext>
                  </a:extLst>
                </a:gridCol>
                <a:gridCol w="1406009">
                  <a:extLst>
                    <a:ext uri="{9D8B030D-6E8A-4147-A177-3AD203B41FA5}">
                      <a16:colId xmlns:a16="http://schemas.microsoft.com/office/drawing/2014/main" val="3132807648"/>
                    </a:ext>
                  </a:extLst>
                </a:gridCol>
                <a:gridCol w="1512122">
                  <a:extLst>
                    <a:ext uri="{9D8B030D-6E8A-4147-A177-3AD203B41FA5}">
                      <a16:colId xmlns:a16="http://schemas.microsoft.com/office/drawing/2014/main" val="3296455816"/>
                    </a:ext>
                  </a:extLst>
                </a:gridCol>
              </a:tblGrid>
              <a:tr h="104909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CWCB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Rainbow Park Water Co.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1319"/>
                  </a:ext>
                </a:extLst>
              </a:tr>
              <a:tr h="8035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Water Plan Grant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Cash Match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In- kind Match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85615"/>
                  </a:ext>
                </a:extLst>
              </a:tr>
              <a:tr h="3571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 $      9,300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 $      1,200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   "/>
                        </a:rPr>
                        <a:t> $       3,600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730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891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37434-0AC2-EEE6-7958-4C154327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98000-8904-2A58-FE30-A6ACCB099CED}"/>
              </a:ext>
            </a:extLst>
          </p:cNvPr>
          <p:cNvSpPr/>
          <p:nvPr/>
        </p:nvSpPr>
        <p:spPr>
          <a:xfrm>
            <a:off x="456445" y="381000"/>
            <a:ext cx="11279109" cy="431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300" b="1" u="sng" dirty="0">
                <a:solidFill>
                  <a:schemeClr val="bg1"/>
                </a:solidFill>
              </a:rPr>
              <a:t>CWCB Water Supply Reserve Fund (WSRF) grant: 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3300" b="1" dirty="0">
                <a:solidFill>
                  <a:schemeClr val="bg1"/>
                </a:solidFill>
              </a:rPr>
              <a:t>Basin funds </a:t>
            </a:r>
            <a:r>
              <a:rPr lang="en-US" sz="3300" dirty="0">
                <a:solidFill>
                  <a:schemeClr val="bg1"/>
                </a:solidFill>
              </a:rPr>
              <a:t>for feasibility studies, design, infrastructure replacement or maintenance projects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25% match required 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Can be matched with non-CWCB funds (ex. EQIP)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Typically 7 - 9 months to contract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Start with Basin Roundtable</a:t>
            </a:r>
          </a:p>
        </p:txBody>
      </p:sp>
    </p:spTree>
    <p:extLst>
      <p:ext uri="{BB962C8B-B14F-4D97-AF65-F5344CB8AC3E}">
        <p14:creationId xmlns:p14="http://schemas.microsoft.com/office/powerpoint/2010/main" val="2452685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31FAE-C411-FDCC-D558-EAB8900A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6950B5-2DE9-C29F-FA50-7564A943DEC3}"/>
              </a:ext>
            </a:extLst>
          </p:cNvPr>
          <p:cNvSpPr txBox="1"/>
          <p:nvPr/>
        </p:nvSpPr>
        <p:spPr>
          <a:xfrm>
            <a:off x="3581400" y="1066800"/>
            <a:ext cx="47244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en-US" sz="3300" b="1" u="sng" dirty="0">
                <a:solidFill>
                  <a:schemeClr val="bg1"/>
                </a:solidFill>
              </a:rPr>
              <a:t>CWCB Loan Program</a:t>
            </a:r>
            <a:endParaRPr lang="en-US" sz="3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7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FEE9D-BD77-8E49-5C18-011A6F62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C5C7EB-3364-8992-8E22-1BB8EAAB9C86}"/>
              </a:ext>
            </a:extLst>
          </p:cNvPr>
          <p:cNvSpPr/>
          <p:nvPr/>
        </p:nvSpPr>
        <p:spPr>
          <a:xfrm>
            <a:off x="456445" y="436791"/>
            <a:ext cx="11506955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750"/>
              </a:spcAft>
            </a:pPr>
            <a:r>
              <a:rPr lang="en-US" sz="3300" b="1" u="sng" dirty="0">
                <a:solidFill>
                  <a:schemeClr val="bg1"/>
                </a:solidFill>
              </a:rPr>
              <a:t>CWCB  Loan Program: 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3300" dirty="0">
                <a:solidFill>
                  <a:schemeClr val="bg1"/>
                </a:solidFill>
              </a:rPr>
              <a:t>Funding for design, engineering and construction (Ditches, flood control, groundwater wells, reservoirs, etc.)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Low Interest for Ag projects (~ 2%)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Up to 30 years loan length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Can be used with any grant (state, federal, local, </a:t>
            </a:r>
            <a:r>
              <a:rPr lang="en-US" sz="3300" dirty="0" err="1">
                <a:solidFill>
                  <a:schemeClr val="bg1"/>
                </a:solidFill>
              </a:rPr>
              <a:t>etc</a:t>
            </a:r>
            <a:r>
              <a:rPr lang="en-US" sz="3300" dirty="0">
                <a:solidFill>
                  <a:schemeClr val="bg1"/>
                </a:solidFill>
              </a:rPr>
              <a:t>).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Typically 2 – 4 months to contract</a:t>
            </a:r>
          </a:p>
          <a:p>
            <a:pPr marL="342900" indent="-34290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$100,000 minimum loan request preferred</a:t>
            </a:r>
          </a:p>
        </p:txBody>
      </p:sp>
    </p:spTree>
    <p:extLst>
      <p:ext uri="{BB962C8B-B14F-4D97-AF65-F5344CB8AC3E}">
        <p14:creationId xmlns:p14="http://schemas.microsoft.com/office/powerpoint/2010/main" val="400106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B6BFF3-185D-5A50-E39C-F3C852EE6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E091EE-DF21-A5BD-C462-77102B0B7175}"/>
              </a:ext>
            </a:extLst>
          </p:cNvPr>
          <p:cNvSpPr/>
          <p:nvPr/>
        </p:nvSpPr>
        <p:spPr>
          <a:xfrm>
            <a:off x="533400" y="457200"/>
            <a:ext cx="11353800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4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2025-2026 Focus Areas:</a:t>
            </a:r>
          </a:p>
          <a:p>
            <a:pPr marL="257175" indent="-2571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Outreach and Information on Ag Water Issues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Securing Funding and Technical Assistance for Ag Water Projects</a:t>
            </a:r>
            <a:endParaRPr lang="en-US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1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7DE9A-F515-D929-10E6-589F6F2EA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487CFA-50DD-C656-25F3-9EA85C9E6280}"/>
              </a:ext>
            </a:extLst>
          </p:cNvPr>
          <p:cNvSpPr txBox="1"/>
          <p:nvPr/>
        </p:nvSpPr>
        <p:spPr>
          <a:xfrm>
            <a:off x="4953000" y="762000"/>
            <a:ext cx="2667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en-US" sz="3300" b="1" u="sng" dirty="0">
                <a:solidFill>
                  <a:schemeClr val="bg1"/>
                </a:solidFill>
              </a:rPr>
              <a:t>Wrap Up</a:t>
            </a:r>
            <a:endParaRPr lang="en-US" sz="33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5B85F-FF92-B7FB-16D8-1C244C3605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828800"/>
            <a:ext cx="513759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3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60729B-C304-5BCF-392E-27894DD9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8F801A-8001-3529-4E07-74A5D1076D39}"/>
              </a:ext>
            </a:extLst>
          </p:cNvPr>
          <p:cNvSpPr txBox="1"/>
          <p:nvPr/>
        </p:nvSpPr>
        <p:spPr>
          <a:xfrm>
            <a:off x="457200" y="381000"/>
            <a:ext cx="11506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Take homes on obtaining funding for your project: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Start early!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Envision what you want to accomplish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Are there multiple benefits?  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Identify funding sources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Ensure you are eligible to apply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Where will Match $ come from?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Be ready to invest some time and money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88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6342B3D-B930-F858-500E-BBE582A41B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004411"/>
            <a:ext cx="762000" cy="6917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C6BF53-AC6B-9BFD-40F4-C1385D38F013}"/>
              </a:ext>
            </a:extLst>
          </p:cNvPr>
          <p:cNvSpPr/>
          <p:nvPr/>
        </p:nvSpPr>
        <p:spPr>
          <a:xfrm>
            <a:off x="3848100" y="224552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----- Questions? ---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2E86AE-B30C-BB44-CCA2-D8D3AF6F8F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198867"/>
            <a:ext cx="5213999" cy="3475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018F38-4030-34D7-291A-6192D676AC03}"/>
              </a:ext>
            </a:extLst>
          </p:cNvPr>
          <p:cNvSpPr txBox="1"/>
          <p:nvPr/>
        </p:nvSpPr>
        <p:spPr>
          <a:xfrm>
            <a:off x="914400" y="4800600"/>
            <a:ext cx="9982200" cy="9951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bg1"/>
                </a:solidFill>
                <a:latin typeface="Arial    "/>
                <a:ea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www.agwaternetwork.org</a:t>
            </a:r>
            <a:r>
              <a:rPr lang="en-US" sz="2600" dirty="0">
                <a:solidFill>
                  <a:schemeClr val="bg1"/>
                </a:solidFill>
                <a:latin typeface="Arial    "/>
                <a:ea typeface="Source Sans Pro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chemeClr val="bg1"/>
                </a:solidFill>
                <a:latin typeface="Arial    "/>
                <a:ea typeface="Source Sans Pro"/>
              </a:rPr>
              <a:t>Contact:  Phil Brink (720) 887-9944 or </a:t>
            </a:r>
            <a:r>
              <a:rPr lang="en-US" sz="2600" dirty="0">
                <a:solidFill>
                  <a:schemeClr val="bg1"/>
                </a:solidFill>
                <a:latin typeface="Arial    "/>
                <a:ea typeface="Source Sans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phil@brinkinc.biz</a:t>
            </a:r>
            <a:r>
              <a:rPr lang="en-US" sz="2600" dirty="0">
                <a:solidFill>
                  <a:schemeClr val="bg1"/>
                </a:solidFill>
                <a:latin typeface="Arial    "/>
                <a:ea typeface="Source Sans Pro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3CBA2-0117-FF6E-96AF-DE2A690FCA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5921477"/>
            <a:ext cx="1938216" cy="8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9D904-180F-A3BA-445E-5FCE76BB2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E018C7-E681-09FA-1C0E-86DF078B14C1}"/>
              </a:ext>
            </a:extLst>
          </p:cNvPr>
          <p:cNvSpPr txBox="1"/>
          <p:nvPr/>
        </p:nvSpPr>
        <p:spPr>
          <a:xfrm>
            <a:off x="533400" y="1345366"/>
            <a:ext cx="85344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Issues We’ll Cover: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Challenges / Barriers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How Do We Get Started?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Project Examples and Funding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Discussion and Wrap-up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D3F32-3F5A-E048-E0C6-F6CE1DB15065}"/>
              </a:ext>
            </a:extLst>
          </p:cNvPr>
          <p:cNvSpPr/>
          <p:nvPr/>
        </p:nvSpPr>
        <p:spPr>
          <a:xfrm>
            <a:off x="1219200" y="228600"/>
            <a:ext cx="97536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300" b="1" dirty="0">
                <a:solidFill>
                  <a:schemeClr val="bg1"/>
                </a:solidFill>
              </a:rPr>
              <a:t>Funding for Agricultural Water Projects</a:t>
            </a:r>
          </a:p>
        </p:txBody>
      </p:sp>
    </p:spTree>
    <p:extLst>
      <p:ext uri="{BB962C8B-B14F-4D97-AF65-F5344CB8AC3E}">
        <p14:creationId xmlns:p14="http://schemas.microsoft.com/office/powerpoint/2010/main" val="269757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10DB2-E423-772C-C46A-006E6587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938971D-D304-593E-BCD1-09FED87B2F60}"/>
              </a:ext>
            </a:extLst>
          </p:cNvPr>
          <p:cNvSpPr txBox="1"/>
          <p:nvPr/>
        </p:nvSpPr>
        <p:spPr>
          <a:xfrm>
            <a:off x="457200" y="1066800"/>
            <a:ext cx="11430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What is the greatest barrier to making progress on irrigation improvements?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78ADE-466B-52E0-231C-C56E0052A9A3}"/>
              </a:ext>
            </a:extLst>
          </p:cNvPr>
          <p:cNvSpPr txBox="1"/>
          <p:nvPr/>
        </p:nvSpPr>
        <p:spPr>
          <a:xfrm>
            <a:off x="2095500" y="2667268"/>
            <a:ext cx="8001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7500" b="1" dirty="0">
                <a:solidFill>
                  <a:schemeClr val="bg1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32641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F51E16-7032-D89C-B1E8-E23CBB418CCE}"/>
              </a:ext>
            </a:extLst>
          </p:cNvPr>
          <p:cNvSpPr txBox="1"/>
          <p:nvPr/>
        </p:nvSpPr>
        <p:spPr>
          <a:xfrm>
            <a:off x="457200" y="1066800"/>
            <a:ext cx="1143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What is the greatest barrier to making progress on irrigation improvements?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F63CA-1932-A6EB-6839-E51ABB0EB783}"/>
              </a:ext>
            </a:extLst>
          </p:cNvPr>
          <p:cNvSpPr txBox="1"/>
          <p:nvPr/>
        </p:nvSpPr>
        <p:spPr>
          <a:xfrm>
            <a:off x="1657350" y="2590800"/>
            <a:ext cx="88773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7500" b="1" dirty="0">
                <a:solidFill>
                  <a:srgbClr val="FFFF00"/>
                </a:solidFill>
              </a:rPr>
              <a:t>72%</a:t>
            </a:r>
          </a:p>
          <a:p>
            <a:pPr algn="ctr"/>
            <a:r>
              <a:rPr lang="en-US" sz="3800" b="1" dirty="0">
                <a:solidFill>
                  <a:schemeClr val="bg1"/>
                </a:solidFill>
              </a:rPr>
              <a:t>“Securing Adequate Funding and/or Cost-Share Matching Funds”</a:t>
            </a:r>
          </a:p>
          <a:p>
            <a:pPr algn="ctr"/>
            <a:endParaRPr lang="en-US" sz="33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E914F-CE42-7E80-D07A-BDCA097E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908DB4-4983-7D26-7B14-8A817C2244E7}"/>
              </a:ext>
            </a:extLst>
          </p:cNvPr>
          <p:cNvSpPr/>
          <p:nvPr/>
        </p:nvSpPr>
        <p:spPr>
          <a:xfrm>
            <a:off x="269748" y="152400"/>
            <a:ext cx="2743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</a:rPr>
              <a:t>Lack of  Familiarity leads to under- utilization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C6A75-DE4C-2C34-1EAD-863976F432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69385"/>
            <a:ext cx="8264652" cy="67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5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41C7-DB7A-3C23-6ED8-304E3A9A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70B3FF-0582-3FAA-71A8-538CE43DAC81}"/>
              </a:ext>
            </a:extLst>
          </p:cNvPr>
          <p:cNvSpPr/>
          <p:nvPr/>
        </p:nvSpPr>
        <p:spPr>
          <a:xfrm>
            <a:off x="304800" y="228600"/>
            <a:ext cx="11734800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NRCS Environmental Quality Incentive Program (EQIP) –</a:t>
            </a: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Tailored to individual agricultural producers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Payment based on individual conservation practices 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Typically 65% (+/-) cost share  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Apply at USDA Service Center (NRCS and FSA)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Conservation District work group defines EQIP priorities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Can be matched with state and private funds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Eligible Practice examples: Irrigation efficiency and infrastructure, soil health, cross-fencing, streambank protection, stock-watering, etc.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3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6EBBD-229B-05B0-CE63-74797982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23AFDB-5ECE-97DE-F586-EC36DEFD24F0}"/>
              </a:ext>
            </a:extLst>
          </p:cNvPr>
          <p:cNvSpPr/>
          <p:nvPr/>
        </p:nvSpPr>
        <p:spPr>
          <a:xfrm>
            <a:off x="1981200" y="914400"/>
            <a:ext cx="8001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>
                <a:solidFill>
                  <a:schemeClr val="bg1"/>
                </a:solidFill>
              </a:rPr>
              <a:t>Colorado Water Conservation Board (CWCB) </a:t>
            </a:r>
          </a:p>
          <a:p>
            <a:pPr algn="ctr"/>
            <a:r>
              <a:rPr lang="en-US" sz="3500" b="1" dirty="0">
                <a:solidFill>
                  <a:schemeClr val="bg1"/>
                </a:solidFill>
              </a:rPr>
              <a:t>Funding Sources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4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6">
            <a:alpha val="8784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EE660-6EBD-9F5A-2990-A24DC112B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3F16D-2B82-4A2E-7350-28DE34D06D1A}"/>
              </a:ext>
            </a:extLst>
          </p:cNvPr>
          <p:cNvSpPr txBox="1"/>
          <p:nvPr/>
        </p:nvSpPr>
        <p:spPr>
          <a:xfrm>
            <a:off x="228599" y="152399"/>
            <a:ext cx="1150620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CWCB  </a:t>
            </a:r>
            <a:r>
              <a:rPr lang="en-US" sz="3200" b="1" u="sng" dirty="0">
                <a:solidFill>
                  <a:schemeClr val="bg1">
                    <a:lumMod val="95000"/>
                  </a:schemeClr>
                </a:solidFill>
              </a:rPr>
              <a:t>Water Plan Grant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: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75% cost share for research &amp; technical assistance.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50% cost share for on-the-ground projects.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Can be matched with non-CWCB grant funds.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Next application deadline: July 1, 2026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Projects that can be funded: infrastructure, ditch mapping, efficiency upgrades, feasibility studies, engineering, stream / river embankment stabilization.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8B83D-7772-0A19-E8B7-860393A3AC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200" y="4861630"/>
            <a:ext cx="2971800" cy="19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40239"/>
      </p:ext>
    </p:extLst>
  </p:cSld>
  <p:clrMapOvr>
    <a:masterClrMapping/>
  </p:clrMapOvr>
</p:sld>
</file>

<file path=ppt/theme/theme1.xml><?xml version="1.0" encoding="utf-8"?>
<a:theme xmlns:a="http://schemas.openxmlformats.org/drawingml/2006/main" name="Grass Background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Grass Background</Template>
  <TotalTime>19271</TotalTime>
  <Words>747</Words>
  <Application>Microsoft Office PowerPoint</Application>
  <PresentationFormat>Widescreen</PresentationFormat>
  <Paragraphs>136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    </vt:lpstr>
      <vt:lpstr>Calibri</vt:lpstr>
      <vt:lpstr>Grass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PhilBrink</dc:creator>
  <cp:lastModifiedBy>Phil Brink</cp:lastModifiedBy>
  <cp:revision>1042</cp:revision>
  <cp:lastPrinted>2025-12-19T05:37:22Z</cp:lastPrinted>
  <dcterms:created xsi:type="dcterms:W3CDTF">2016-01-05T21:37:51Z</dcterms:created>
  <dcterms:modified xsi:type="dcterms:W3CDTF">2025-12-19T05:37:42Z</dcterms:modified>
</cp:coreProperties>
</file>