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56" r:id="rId2"/>
    <p:sldId id="257" r:id="rId3"/>
    <p:sldId id="258" r:id="rId4"/>
    <p:sldId id="281"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Lst>
  <p:sldSz cx="18288000" cy="10287000"/>
  <p:notesSz cx="6858000" cy="9144000"/>
  <p:embeddedFontLst>
    <p:embeddedFont>
      <p:font typeface="Canva Sans" panose="020B0604020202020204" charset="0"/>
      <p:regular r:id="rId29"/>
    </p:embeddedFont>
    <p:embeddedFont>
      <p:font typeface="Canva Sans Bold" panose="020B0604020202020204" charset="0"/>
      <p:regular r:id="rId30"/>
    </p:embeddedFont>
    <p:embeddedFont>
      <p:font typeface="Canva Sans Bold Italics" panose="020B0604020202020204" charset="0"/>
      <p:regular r:id="rId31"/>
    </p:embeddedFont>
    <p:embeddedFont>
      <p:font typeface="Quicksand" panose="020B0604020202020204" charset="0"/>
      <p:regular r:id="rId32"/>
    </p:embeddedFont>
    <p:embeddedFont>
      <p:font typeface="Quicksand Bold" panose="020B0604020202020204" charset="0"/>
      <p:regular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1E3D0C-4DAF-455F-A815-CCAD557BDBFF}" v="1" dt="2025-11-10T19:23:52.9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6144" autoAdjust="0"/>
  </p:normalViewPr>
  <p:slideViewPr>
    <p:cSldViewPr>
      <p:cViewPr varScale="1">
        <p:scale>
          <a:sx n="71" d="100"/>
          <a:sy n="71" d="100"/>
        </p:scale>
        <p:origin x="71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07.02.2026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r>
              <a:rPr lang="en-US" dirty="0"/>
              <a:t>Introduction</a:t>
            </a:r>
          </a:p>
          <a:p>
            <a:endParaRPr lang="en-US" dirty="0"/>
          </a:p>
          <a:p>
            <a:r>
              <a:rPr lang="en-US" dirty="0"/>
              <a:t>Explain that the National Association of Conservation Districts represents local districts across the United States. </a:t>
            </a:r>
          </a:p>
          <a:p>
            <a:endParaRPr lang="en-US" dirty="0"/>
          </a:p>
          <a:p>
            <a:r>
              <a:rPr lang="en-US" dirty="0"/>
              <a:t>This presentation connects students with the people who protect land, water, and wildlife in their communities. </a:t>
            </a:r>
          </a:p>
          <a:p>
            <a:endParaRPr lang="en-US" dirty="0"/>
          </a:p>
          <a:p>
            <a:r>
              <a:rPr lang="en-US" dirty="0"/>
              <a:t>Encourage students to share what they already know about soil or conservation.</a:t>
            </a:r>
          </a:p>
        </p:txBody>
      </p:sp>
      <p:sp>
        <p:nvSpPr>
          <p:cNvPr id="4" name="Slide Number Placeholder 3"/>
          <p:cNvSpPr>
            <a:spLocks noGrp="1"/>
          </p:cNvSpPr>
          <p:nvPr>
            <p:ph type="sldNum" sz="quarter" idx="5"/>
          </p:nvPr>
        </p:nvSpPr>
        <p:spPr/>
        <p:txBody>
          <a:bodyPr/>
          <a:lstStyle/>
          <a:p>
            <a:fld id="{871B2431-D351-4C6E-A3CF-9DFAC0E3E050}" type="slidenum">
              <a:rPr lang="cs-CZ" smtClean="0"/>
              <a:t>1</a:t>
            </a:fld>
            <a:endParaRPr lang="cs-CZ"/>
          </a:p>
        </p:txBody>
      </p:sp>
    </p:spTree>
    <p:extLst>
      <p:ext uri="{BB962C8B-B14F-4D97-AF65-F5344CB8AC3E}">
        <p14:creationId xmlns:p14="http://schemas.microsoft.com/office/powerpoint/2010/main" val="2671822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Poster Contest Overview</a:t>
            </a:r>
          </a:p>
          <a:p>
            <a:endParaRPr lang="en-US"/>
          </a:p>
          <a:p>
            <a:r>
              <a:rPr lang="en-US"/>
              <a:t>Explain that the NACD Poster Contest lets students express what conservation means to them. </a:t>
            </a:r>
          </a:p>
          <a:p>
            <a:endParaRPr lang="en-US"/>
          </a:p>
          <a:p>
            <a:r>
              <a:rPr lang="en-US"/>
              <a:t>Winning posters can move from local to state and national levels. Encourage creativity and focus on the theme.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Makes a Good Poster</a:t>
            </a:r>
          </a:p>
          <a:p>
            <a:endParaRPr lang="en-US"/>
          </a:p>
          <a:p>
            <a:r>
              <a:rPr lang="en-US"/>
              <a:t>Review what makes an effective poster.</a:t>
            </a:r>
          </a:p>
          <a:p>
            <a:endParaRPr lang="en-US"/>
          </a:p>
          <a:p>
            <a:r>
              <a:rPr lang="en-US"/>
              <a:t>Clear message, bold colors, and original artwork. </a:t>
            </a:r>
          </a:p>
          <a:p>
            <a:endParaRPr lang="en-US"/>
          </a:p>
          <a:p>
            <a:r>
              <a:rPr lang="en-US"/>
              <a:t>Remind students that their posters teach others about the importance of protecting natural resources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Rules to Follow</a:t>
            </a:r>
          </a:p>
          <a:p>
            <a:endParaRPr lang="en-US"/>
          </a:p>
          <a:p>
            <a:r>
              <a:rPr lang="en-US"/>
              <a:t>Go over poster size requirements and emphasize that all artwork must be original. </a:t>
            </a:r>
          </a:p>
          <a:p>
            <a:endParaRPr lang="en-US"/>
          </a:p>
          <a:p>
            <a:r>
              <a:rPr lang="en-US"/>
              <a:t>Explain that judging is based on the conservation message, creativity, and how clearly the poster connects to the theme.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Poster Categories</a:t>
            </a:r>
          </a:p>
          <a:p>
            <a:endParaRPr lang="en-US"/>
          </a:p>
          <a:p>
            <a:r>
              <a:rPr lang="en-US"/>
              <a:t>Describe the four categories of entries: </a:t>
            </a:r>
          </a:p>
          <a:p>
            <a:endParaRPr lang="en-US"/>
          </a:p>
          <a:p>
            <a:r>
              <a:rPr lang="en-US"/>
              <a:t>Hand-Drawn</a:t>
            </a:r>
          </a:p>
          <a:p>
            <a:r>
              <a:rPr lang="en-US"/>
              <a:t>Digital</a:t>
            </a:r>
          </a:p>
          <a:p>
            <a:r>
              <a:rPr lang="en-US"/>
              <a:t>Braille</a:t>
            </a:r>
          </a:p>
          <a:p>
            <a:r>
              <a:rPr lang="en-US"/>
              <a:t>Additional Assist. </a:t>
            </a:r>
          </a:p>
          <a:p>
            <a:endParaRPr lang="en-US"/>
          </a:p>
          <a:p>
            <a:r>
              <a:rPr lang="en-US"/>
              <a:t>Reinforce that the contest welcomes every student, including those who need support or use different materials.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Local Contest Information</a:t>
            </a:r>
          </a:p>
          <a:p>
            <a:endParaRPr lang="en-US"/>
          </a:p>
          <a:p>
            <a:r>
              <a:rPr lang="en-US"/>
              <a:t>Provide your local conservation district’s contact information and entry deadlines. </a:t>
            </a:r>
          </a:p>
          <a:p>
            <a:endParaRPr lang="en-US"/>
          </a:p>
          <a:p>
            <a:r>
              <a:rPr lang="en-US"/>
              <a:t>Encourage students to submit their posters early and reach out with any questions.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What is Soil</a:t>
            </a:r>
          </a:p>
          <a:p>
            <a:endParaRPr lang="en-US"/>
          </a:p>
          <a:p>
            <a:r>
              <a:rPr lang="en-US"/>
              <a:t>Explain that soil is a mix of minerals, water, air, and organic matter. </a:t>
            </a:r>
          </a:p>
          <a:p>
            <a:endParaRPr lang="en-US"/>
          </a:p>
          <a:p>
            <a:r>
              <a:rPr lang="en-US"/>
              <a:t>Emphasize that soil is alive and filled with organisms that help plants grow. </a:t>
            </a:r>
          </a:p>
          <a:p>
            <a:endParaRPr lang="en-US"/>
          </a:p>
          <a:p>
            <a:r>
              <a:rPr lang="en-US"/>
              <a:t>Ask students to think about what might happen if soil becomes unhealthy.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Soil and Ecosystems</a:t>
            </a:r>
          </a:p>
          <a:p>
            <a:endParaRPr lang="en-US"/>
          </a:p>
          <a:p>
            <a:r>
              <a:rPr lang="en-US"/>
              <a:t>Describe how soil supports ecosystems by storing and filtering water and providing nutrients. </a:t>
            </a:r>
          </a:p>
          <a:p>
            <a:endParaRPr lang="en-US"/>
          </a:p>
          <a:p>
            <a:r>
              <a:rPr lang="en-US"/>
              <a:t>Discuss how soil connects to forests, farms, and cities. </a:t>
            </a:r>
          </a:p>
          <a:p>
            <a:endParaRPr lang="en-US"/>
          </a:p>
          <a:p>
            <a:r>
              <a:rPr lang="en-US"/>
              <a:t>Encourage students to name examples of local habitats that depend on soil.</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Soil in Different Environments</a:t>
            </a:r>
          </a:p>
          <a:p>
            <a:endParaRPr lang="en-US"/>
          </a:p>
          <a:p>
            <a:r>
              <a:rPr lang="en-US"/>
              <a:t>Explain that both the ocean and the desert rely on soil. </a:t>
            </a:r>
          </a:p>
          <a:p>
            <a:endParaRPr lang="en-US"/>
          </a:p>
          <a:p>
            <a:r>
              <a:rPr lang="en-US"/>
              <a:t>Coastal soil supports wetlands and mangroves that protect shorelines, while desert soil stores water and supports plants that feed animals. </a:t>
            </a:r>
          </a:p>
          <a:p>
            <a:endParaRPr lang="en-US"/>
          </a:p>
          <a:p>
            <a:r>
              <a:rPr lang="en-US"/>
              <a:t>Highlight that soil connects all ecosystems across the planet.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How Soil Forms</a:t>
            </a:r>
          </a:p>
          <a:p>
            <a:endParaRPr lang="en-US"/>
          </a:p>
          <a:p>
            <a:r>
              <a:rPr lang="en-US"/>
              <a:t>Explain that soil forms very slowly as rocks break down and mix with bits of plants and animals. </a:t>
            </a:r>
          </a:p>
          <a:p>
            <a:endParaRPr lang="en-US"/>
          </a:p>
          <a:p>
            <a:r>
              <a:rPr lang="en-US"/>
              <a:t>Describe how weather and living things help make soil over long periods of time. </a:t>
            </a:r>
          </a:p>
          <a:p>
            <a:endParaRPr lang="en-US"/>
          </a:p>
          <a:p>
            <a:r>
              <a:rPr lang="en-US"/>
              <a:t>Emphasize that protecting soil is important because it takes so long to form.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Layers of Soil</a:t>
            </a:r>
          </a:p>
          <a:p>
            <a:endParaRPr lang="en-US"/>
          </a:p>
          <a:p>
            <a:r>
              <a:rPr lang="en-US"/>
              <a:t>Describe each soil layer: topsoil, subsoil, parent material, and bedrock. </a:t>
            </a:r>
          </a:p>
          <a:p>
            <a:endParaRPr lang="en-US"/>
          </a:p>
          <a:p>
            <a:r>
              <a:rPr lang="en-US"/>
              <a:t>Layers of Soil: There are four main layers of soil, called horizons. Each layer looks different and has a special role in supporting life.</a:t>
            </a:r>
          </a:p>
          <a:p>
            <a:endParaRPr lang="en-US"/>
          </a:p>
          <a:p>
            <a:r>
              <a:rPr lang="en-US"/>
              <a:t>Topsoil is the top layer where plants grow and roots spread out. It is dark in color because it contains decomposed organic matter called humus, which gives it nutrients. Earthworms, insects, and microorganisms live here and help keep the soil loose and healthy. This layer holds most of the nutrients plants need and is where seeds germinate.</a:t>
            </a:r>
          </a:p>
          <a:p>
            <a:endParaRPr lang="en-US"/>
          </a:p>
          <a:p>
            <a:r>
              <a:rPr lang="en-US"/>
              <a:t>Subsoil lies below the topsoil and is lighter in color because it has less organic matter. It contains minerals that have washed down from the topsoil through rainwater. Roots from trees and deep plants may reach into this layer to find stored water and minerals.</a:t>
            </a:r>
          </a:p>
          <a:p>
            <a:endParaRPr lang="en-US"/>
          </a:p>
          <a:p>
            <a:r>
              <a:rPr lang="en-US"/>
              <a:t>Parent Material is a mix of partially broken rock, sand, and clay that forms the base of soil development. It influences the soil’s texture and type—whether it’s sandy, loamy, or clay-rich. Over time, weathering and biological activity break this material down to form new soil.</a:t>
            </a:r>
          </a:p>
          <a:p>
            <a:endParaRPr lang="en-US"/>
          </a:p>
          <a:p>
            <a:r>
              <a:rPr lang="en-US"/>
              <a:t>Bedrock is the solid rock layer found beneath all the other layers. It doesn’t support plant life directly, but it slowly breaks down through weathering, providing minerals that become part of the soil above it.</a:t>
            </a:r>
          </a:p>
          <a:p>
            <a:endParaRPr lang="en-US"/>
          </a:p>
          <a:p>
            <a:r>
              <a:rPr lang="en-US"/>
              <a:t>For visual learning, show a soil profile diagram or create a classroom soil jar using a clear container filled with sand, clay, leaves, and small rocks to represent each layer. Discuss how rainwater moves through each layer and how nutrients travel from top to bottom.</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Introduction</a:t>
            </a:r>
          </a:p>
          <a:p>
            <a:endParaRPr lang="en-US"/>
          </a:p>
          <a:p>
            <a:r>
              <a:rPr lang="en-US"/>
              <a:t>Explain that the National Association of Conservation Districts represents local districts across the United States. </a:t>
            </a:r>
          </a:p>
          <a:p>
            <a:endParaRPr lang="en-US"/>
          </a:p>
          <a:p>
            <a:r>
              <a:rPr lang="en-US"/>
              <a:t>This presentation connects students with the people who protect land, water, and wildlife in their communities. </a:t>
            </a:r>
          </a:p>
          <a:p>
            <a:endParaRPr lang="en-US"/>
          </a:p>
          <a:p>
            <a:r>
              <a:rPr lang="en-US"/>
              <a:t>Encourage students to share what they already know about soil or conservation.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Decomposition</a:t>
            </a:r>
          </a:p>
          <a:p>
            <a:endParaRPr lang="en-US"/>
          </a:p>
          <a:p>
            <a:r>
              <a:rPr lang="en-US"/>
              <a:t>Explain that topsoil forms through the decomposition of dead plants and animals mixing with rock. </a:t>
            </a:r>
          </a:p>
          <a:p>
            <a:endParaRPr lang="en-US"/>
          </a:p>
          <a:p>
            <a:r>
              <a:rPr lang="en-US"/>
              <a:t>Rain and weather help break these materials down, creating rich, dark soil that supports plant growth.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Caring for Soil</a:t>
            </a:r>
          </a:p>
          <a:p>
            <a:endParaRPr lang="en-US"/>
          </a:p>
          <a:p>
            <a:r>
              <a:rPr lang="en-US"/>
              <a:t>Encourage students to think about ways to care for soil such as planting trees, composting, or preventing erosion. </a:t>
            </a:r>
          </a:p>
          <a:p>
            <a:endParaRPr lang="en-US"/>
          </a:p>
          <a:p>
            <a:r>
              <a:rPr lang="en-US"/>
              <a:t>Connect soil health to clean water, food, and healthy communities.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Class Discussion or Review</a:t>
            </a:r>
          </a:p>
          <a:p>
            <a:endParaRPr lang="en-US"/>
          </a:p>
          <a:p>
            <a:r>
              <a:rPr lang="en-US"/>
              <a:t>Use the discussion questions to guide review and reinforce understanding. </a:t>
            </a:r>
          </a:p>
          <a:p>
            <a:endParaRPr lang="en-US"/>
          </a:p>
          <a:p>
            <a:r>
              <a:rPr lang="en-US"/>
              <a:t>Have students work in pairs or groups to answer and discuss. </a:t>
            </a:r>
          </a:p>
          <a:p>
            <a:endParaRPr lang="en-US"/>
          </a:p>
          <a:p>
            <a:r>
              <a:rPr lang="en-US"/>
              <a:t>Encourage them to connect what they learned about soil and conservation to their own community.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Answer Key</a:t>
            </a:r>
          </a:p>
          <a:p>
            <a:endParaRPr lang="en-US"/>
          </a:p>
          <a:p>
            <a:r>
              <a:rPr lang="en-US"/>
              <a:t>Review answers as a group or let students check their responses together. </a:t>
            </a:r>
          </a:p>
          <a:p>
            <a:endParaRPr lang="en-US"/>
          </a:p>
          <a:p>
            <a:r>
              <a:rPr lang="en-US"/>
              <a:t>Reinforce the idea that healthy soil supports life everywhere and that everyone plays a role in protecting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Answer Key</a:t>
            </a:r>
          </a:p>
          <a:p>
            <a:endParaRPr lang="en-US"/>
          </a:p>
          <a:p>
            <a:r>
              <a:rPr lang="en-US"/>
              <a:t>Review answers as a group or let students check their responses together. </a:t>
            </a:r>
          </a:p>
          <a:p>
            <a:endParaRPr lang="en-US"/>
          </a:p>
          <a:p>
            <a:r>
              <a:rPr lang="en-US"/>
              <a:t>Reinforce the idea that healthy soil supports life everywhere and that everyone plays a role in protecting it.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Origins of Conservation Districts</a:t>
            </a:r>
          </a:p>
          <a:p>
            <a:endParaRPr lang="en-US"/>
          </a:p>
          <a:p>
            <a:r>
              <a:rPr lang="en-US"/>
              <a:t>Describe the Dust Bowl as a time when windstorms blew away unprotected soil. </a:t>
            </a:r>
          </a:p>
          <a:p>
            <a:endParaRPr lang="en-US"/>
          </a:p>
          <a:p>
            <a:r>
              <a:rPr lang="en-US"/>
              <a:t>People did not yet understand soil conservation, which affected farms and wildlife. </a:t>
            </a:r>
          </a:p>
          <a:p>
            <a:endParaRPr lang="en-US"/>
          </a:p>
          <a:p>
            <a:r>
              <a:rPr lang="en-US"/>
              <a:t>Ask students what they think happens when soil is lost.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Founding and Role of SCS/NRCS</a:t>
            </a:r>
          </a:p>
          <a:p>
            <a:endParaRPr lang="en-US"/>
          </a:p>
          <a:p>
            <a:r>
              <a:rPr lang="en-US"/>
              <a:t>Introduce Hugh Hammond Bennett, known as the Father of Soil Conservation. </a:t>
            </a:r>
          </a:p>
          <a:p>
            <a:endParaRPr lang="en-US"/>
          </a:p>
          <a:p>
            <a:r>
              <a:rPr lang="en-US"/>
              <a:t>Explain how he helped create the Soil Conservation Service, now called NRCS. </a:t>
            </a:r>
          </a:p>
          <a:p>
            <a:endParaRPr lang="en-US"/>
          </a:p>
          <a:p>
            <a:r>
              <a:rPr lang="en-US"/>
              <a:t>Emphasize that farmers and communities worked together with government support to restore the land.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Lessons from the Dust Bowl</a:t>
            </a:r>
          </a:p>
          <a:p>
            <a:endParaRPr lang="en-US"/>
          </a:p>
          <a:p>
            <a:r>
              <a:rPr lang="en-US"/>
              <a:t>Explain that modern conservation programs are voluntary, meaning farmers choose to participate. </a:t>
            </a:r>
          </a:p>
          <a:p>
            <a:endParaRPr lang="en-US"/>
          </a:p>
          <a:p>
            <a:r>
              <a:rPr lang="en-US"/>
              <a:t>Describe best management practices such as planting cover crops, managing water wisely, and reducing erosion. </a:t>
            </a:r>
          </a:p>
          <a:p>
            <a:endParaRPr lang="en-US"/>
          </a:p>
          <a:p>
            <a:r>
              <a:rPr lang="en-US"/>
              <a:t>Invite students to share ways they could care for land or plants where they live.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Timeline</a:t>
            </a:r>
          </a:p>
          <a:p>
            <a:endParaRPr lang="en-US"/>
          </a:p>
          <a:p>
            <a:r>
              <a:rPr lang="en-US"/>
              <a:t>Review the main events that led to the creation of conservation districts.</a:t>
            </a:r>
          </a:p>
          <a:p>
            <a:endParaRPr lang="en-US"/>
          </a:p>
          <a:p>
            <a:r>
              <a:rPr lang="en-US"/>
              <a:t> Explain that being locally led means people in the community decide what works best for their land. </a:t>
            </a:r>
          </a:p>
          <a:p>
            <a:endParaRPr lang="en-US"/>
          </a:p>
          <a:p>
            <a:r>
              <a:rPr lang="en-US"/>
              <a:t>Discuss why local leadership helps create stronger, lasting conservation solutions.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NACD Overview and 2026 Theme</a:t>
            </a:r>
          </a:p>
          <a:p>
            <a:endParaRPr lang="en-US"/>
          </a:p>
          <a:p>
            <a:r>
              <a:rPr lang="en-US"/>
              <a:t>Explain that NACD supports and connects conservation districts nationwide. </a:t>
            </a:r>
          </a:p>
          <a:p>
            <a:endParaRPr lang="en-US"/>
          </a:p>
          <a:p>
            <a:r>
              <a:rPr lang="en-US"/>
              <a:t>Introduce the 2026 theme, “Soil. Where It All Begins.” </a:t>
            </a:r>
          </a:p>
          <a:p>
            <a:endParaRPr lang="en-US"/>
          </a:p>
          <a:p>
            <a:r>
              <a:rPr lang="en-US"/>
              <a:t>Ask students why soil might be the best place to start learning about natural resources.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2026 Theme</a:t>
            </a:r>
          </a:p>
          <a:p>
            <a:endParaRPr lang="en-US"/>
          </a:p>
          <a:p>
            <a:r>
              <a:rPr lang="en-US"/>
              <a:t>Introduce the 2026 theme, “Soil. Where It All Begins.” </a:t>
            </a:r>
          </a:p>
          <a:p>
            <a:endParaRPr lang="en-US"/>
          </a:p>
          <a:p>
            <a:r>
              <a:rPr lang="en-US"/>
              <a:t>Ask students why soil might be the best place to start learning about natural resources.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Stewardship Program</a:t>
            </a:r>
          </a:p>
          <a:p>
            <a:endParaRPr lang="en-US"/>
          </a:p>
          <a:p>
            <a:r>
              <a:rPr lang="en-US"/>
              <a:t>Share that the NACD Stewardship Program takes place all year and encourages everyone to protect soil, water, air, and wildlife. </a:t>
            </a:r>
          </a:p>
          <a:p>
            <a:endParaRPr lang="en-US"/>
          </a:p>
          <a:p>
            <a:r>
              <a:rPr lang="en-US"/>
              <a:t>Explain that Stewardship Week is celebrated from the last Sunday in April through the first Sunday in May. </a:t>
            </a:r>
          </a:p>
          <a:p>
            <a:endParaRPr lang="en-US"/>
          </a:p>
          <a:p>
            <a:r>
              <a:rPr lang="en-US"/>
              <a:t>Encourage participation in local events or classroom activities that promote conservation.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4.sv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5.jpe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7.svg"/><Relationship Id="rId10" Type="http://schemas.openxmlformats.org/officeDocument/2006/relationships/image" Target="../media/image41.svg"/><Relationship Id="rId4" Type="http://schemas.openxmlformats.org/officeDocument/2006/relationships/image" Target="../media/image36.png"/><Relationship Id="rId9"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3.sv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6.sv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49.svg"/><Relationship Id="rId4" Type="http://schemas.openxmlformats.org/officeDocument/2006/relationships/image" Target="../media/image48.png"/></Relationships>
</file>

<file path=ppt/slides/_rels/slide1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2.png"/><Relationship Id="rId3" Type="http://schemas.openxmlformats.org/officeDocument/2006/relationships/image" Target="../media/image57.png"/><Relationship Id="rId21" Type="http://schemas.openxmlformats.org/officeDocument/2006/relationships/image" Target="../media/image75.sv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71.svg"/><Relationship Id="rId2" Type="http://schemas.openxmlformats.org/officeDocument/2006/relationships/notesSlide" Target="../notesSlides/notesSlide16.xml"/><Relationship Id="rId16" Type="http://schemas.openxmlformats.org/officeDocument/2006/relationships/image" Target="../media/image70.png"/><Relationship Id="rId20"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60.png"/><Relationship Id="rId11" Type="http://schemas.openxmlformats.org/officeDocument/2006/relationships/image" Target="../media/image65.svg"/><Relationship Id="rId5" Type="http://schemas.openxmlformats.org/officeDocument/2006/relationships/image" Target="../media/image59.svg"/><Relationship Id="rId15" Type="http://schemas.openxmlformats.org/officeDocument/2006/relationships/image" Target="../media/image69.png"/><Relationship Id="rId23" Type="http://schemas.openxmlformats.org/officeDocument/2006/relationships/image" Target="../media/image4.png"/><Relationship Id="rId10" Type="http://schemas.openxmlformats.org/officeDocument/2006/relationships/image" Target="../media/image64.png"/><Relationship Id="rId19" Type="http://schemas.openxmlformats.org/officeDocument/2006/relationships/image" Target="../media/image73.sv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8.svg"/><Relationship Id="rId22" Type="http://schemas.openxmlformats.org/officeDocument/2006/relationships/image" Target="../media/image76.png"/></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78.png"/></Relationships>
</file>

<file path=ppt/slides/_rels/slide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slides/_rels/slide2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6.png"/><Relationship Id="rId5" Type="http://schemas.openxmlformats.org/officeDocument/2006/relationships/image" Target="../media/image85.svg"/><Relationship Id="rId10" Type="http://schemas.openxmlformats.org/officeDocument/2006/relationships/image" Target="../media/image4.png"/><Relationship Id="rId4" Type="http://schemas.openxmlformats.org/officeDocument/2006/relationships/image" Target="../media/image84.png"/><Relationship Id="rId9" Type="http://schemas.openxmlformats.org/officeDocument/2006/relationships/image" Target="../media/image89.svg"/></Relationships>
</file>

<file path=ppt/slides/_rels/slide22.xml.rels><?xml version="1.0" encoding="UTF-8" standalone="yes"?>
<Relationships xmlns="http://schemas.openxmlformats.org/package/2006/relationships"><Relationship Id="rId8" Type="http://schemas.openxmlformats.org/officeDocument/2006/relationships/image" Target="../media/image95.svg"/><Relationship Id="rId13" Type="http://schemas.openxmlformats.org/officeDocument/2006/relationships/image" Target="../media/image99.png"/><Relationship Id="rId18" Type="http://schemas.openxmlformats.org/officeDocument/2006/relationships/image" Target="../media/image104.svg"/><Relationship Id="rId3" Type="http://schemas.openxmlformats.org/officeDocument/2006/relationships/image" Target="../media/image90.png"/><Relationship Id="rId7" Type="http://schemas.openxmlformats.org/officeDocument/2006/relationships/image" Target="../media/image94.png"/><Relationship Id="rId12" Type="http://schemas.openxmlformats.org/officeDocument/2006/relationships/image" Target="../media/image4.png"/><Relationship Id="rId17" Type="http://schemas.openxmlformats.org/officeDocument/2006/relationships/image" Target="../media/image103.png"/><Relationship Id="rId2" Type="http://schemas.openxmlformats.org/officeDocument/2006/relationships/notesSlide" Target="../notesSlides/notesSlide20.xml"/><Relationship Id="rId16" Type="http://schemas.openxmlformats.org/officeDocument/2006/relationships/image" Target="../media/image102.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png"/><Relationship Id="rId5" Type="http://schemas.openxmlformats.org/officeDocument/2006/relationships/image" Target="../media/image92.svg"/><Relationship Id="rId15" Type="http://schemas.openxmlformats.org/officeDocument/2006/relationships/image" Target="../media/image101.svg"/><Relationship Id="rId10" Type="http://schemas.openxmlformats.org/officeDocument/2006/relationships/image" Target="../media/image97.svg"/><Relationship Id="rId4" Type="http://schemas.openxmlformats.org/officeDocument/2006/relationships/image" Target="../media/image91.png"/><Relationship Id="rId9" Type="http://schemas.openxmlformats.org/officeDocument/2006/relationships/image" Target="../media/image96.png"/><Relationship Id="rId14" Type="http://schemas.openxmlformats.org/officeDocument/2006/relationships/image" Target="../media/image100.png"/></Relationships>
</file>

<file path=ppt/slides/_rels/slide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07.png"/><Relationship Id="rId4" Type="http://schemas.openxmlformats.org/officeDocument/2006/relationships/image" Target="../media/image106.sv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4.png"/><Relationship Id="rId3" Type="http://schemas.openxmlformats.org/officeDocument/2006/relationships/image" Target="../media/image8.png"/><Relationship Id="rId7" Type="http://schemas.openxmlformats.org/officeDocument/2006/relationships/image" Target="../media/image12.svg"/><Relationship Id="rId12" Type="http://schemas.openxmlformats.org/officeDocument/2006/relationships/image" Target="../media/image17.svg"/><Relationship Id="rId17" Type="http://schemas.openxmlformats.org/officeDocument/2006/relationships/image" Target="../media/image22.svg"/><Relationship Id="rId2" Type="http://schemas.openxmlformats.org/officeDocument/2006/relationships/notesSlide" Target="../notesSlides/notesSlide3.xml"/><Relationship Id="rId16" Type="http://schemas.openxmlformats.org/officeDocument/2006/relationships/image" Target="../media/image21.png"/><Relationship Id="rId20" Type="http://schemas.openxmlformats.org/officeDocument/2006/relationships/image" Target="../media/image24.sv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svg"/><Relationship Id="rId15" Type="http://schemas.openxmlformats.org/officeDocument/2006/relationships/image" Target="../media/image20.png"/><Relationship Id="rId10" Type="http://schemas.openxmlformats.org/officeDocument/2006/relationships/image" Target="../media/image15.png"/><Relationship Id="rId19" Type="http://schemas.openxmlformats.org/officeDocument/2006/relationships/image" Target="../media/image23.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6.png"/><Relationship Id="rId7" Type="http://schemas.openxmlformats.org/officeDocument/2006/relationships/image" Target="../media/image30.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sv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Freeform 5"/>
          <p:cNvSpPr/>
          <p:nvPr/>
        </p:nvSpPr>
        <p:spPr>
          <a:xfrm>
            <a:off x="6644716" y="610880"/>
            <a:ext cx="4998568" cy="8169368"/>
          </a:xfrm>
          <a:custGeom>
            <a:avLst/>
            <a:gdLst/>
            <a:ahLst/>
            <a:cxnLst/>
            <a:rect l="l" t="t" r="r" b="b"/>
            <a:pathLst>
              <a:path w="4998568" h="8169368">
                <a:moveTo>
                  <a:pt x="0" y="0"/>
                </a:moveTo>
                <a:lnTo>
                  <a:pt x="4998568" y="0"/>
                </a:lnTo>
                <a:lnTo>
                  <a:pt x="4998568" y="8169368"/>
                </a:lnTo>
                <a:lnTo>
                  <a:pt x="0" y="8169368"/>
                </a:lnTo>
                <a:lnTo>
                  <a:pt x="0" y="0"/>
                </a:lnTo>
                <a:close/>
              </a:path>
            </a:pathLst>
          </a:custGeom>
          <a:blipFill>
            <a:blip r:embed="rId3"/>
            <a:stretch>
              <a:fillRect l="-21125" t="-3728" r="-21502" b="-5468"/>
            </a:stretch>
          </a:blipFill>
        </p:spPr>
        <p:txBody>
          <a:bodyPr/>
          <a:lstStyle/>
          <a:p>
            <a:endParaRPr lang="en-US"/>
          </a:p>
        </p:txBody>
      </p:sp>
      <p:sp>
        <p:nvSpPr>
          <p:cNvPr id="6" name="TextBox 6"/>
          <p:cNvSpPr txBox="1"/>
          <p:nvPr/>
        </p:nvSpPr>
        <p:spPr>
          <a:xfrm>
            <a:off x="4624146" y="8909848"/>
            <a:ext cx="9039708" cy="843433"/>
          </a:xfrm>
          <a:prstGeom prst="rect">
            <a:avLst/>
          </a:prstGeom>
        </p:spPr>
        <p:txBody>
          <a:bodyPr lIns="0" tIns="0" rIns="0" bIns="0" rtlCol="0" anchor="t">
            <a:spAutoFit/>
          </a:bodyPr>
          <a:lstStyle/>
          <a:p>
            <a:pPr algn="ctr">
              <a:lnSpc>
                <a:spcPts val="3366"/>
              </a:lnSpc>
            </a:pPr>
            <a:r>
              <a:rPr lang="en-US" sz="2805" b="1">
                <a:solidFill>
                  <a:srgbClr val="3A2904"/>
                </a:solidFill>
                <a:latin typeface="Quicksand Bold"/>
                <a:ea typeface="Quicksand Bold"/>
                <a:cs typeface="Quicksand Bold"/>
                <a:sym typeface="Quicksand Bold"/>
              </a:rPr>
              <a:t>National Association of Conservation Districts</a:t>
            </a:r>
          </a:p>
          <a:p>
            <a:pPr algn="ctr">
              <a:lnSpc>
                <a:spcPts val="3366"/>
              </a:lnSpc>
            </a:pPr>
            <a:r>
              <a:rPr lang="en-US" sz="2805" b="1">
                <a:solidFill>
                  <a:srgbClr val="3A2904"/>
                </a:solidFill>
                <a:latin typeface="Quicksand Bold"/>
                <a:ea typeface="Quicksand Bold"/>
                <a:cs typeface="Quicksand Bold"/>
                <a:sym typeface="Quicksand Bold"/>
              </a:rPr>
              <a:t>2026 Stewardship Celebration</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Freeform 5"/>
          <p:cNvSpPr/>
          <p:nvPr/>
        </p:nvSpPr>
        <p:spPr>
          <a:xfrm>
            <a:off x="2298798" y="547443"/>
            <a:ext cx="2898385" cy="5172648"/>
          </a:xfrm>
          <a:custGeom>
            <a:avLst/>
            <a:gdLst/>
            <a:ahLst/>
            <a:cxnLst/>
            <a:rect l="l" t="t" r="r" b="b"/>
            <a:pathLst>
              <a:path w="2898385" h="5172648">
                <a:moveTo>
                  <a:pt x="0" y="0"/>
                </a:moveTo>
                <a:lnTo>
                  <a:pt x="2898385" y="0"/>
                </a:lnTo>
                <a:lnTo>
                  <a:pt x="2898385" y="5172649"/>
                </a:lnTo>
                <a:lnTo>
                  <a:pt x="0" y="5172649"/>
                </a:lnTo>
                <a:lnTo>
                  <a:pt x="0" y="0"/>
                </a:lnTo>
                <a:close/>
              </a:path>
            </a:pathLst>
          </a:custGeom>
          <a:blipFill>
            <a:blip r:embed="rId3"/>
            <a:stretch>
              <a:fillRect l="-21125" r="-21502"/>
            </a:stretch>
          </a:blipFill>
        </p:spPr>
        <p:txBody>
          <a:bodyPr/>
          <a:lstStyle/>
          <a:p>
            <a:endParaRPr lang="en-US"/>
          </a:p>
        </p:txBody>
      </p:sp>
      <p:sp>
        <p:nvSpPr>
          <p:cNvPr id="6" name="TextBox 6"/>
          <p:cNvSpPr txBox="1"/>
          <p:nvPr/>
        </p:nvSpPr>
        <p:spPr>
          <a:xfrm>
            <a:off x="1603610" y="5849438"/>
            <a:ext cx="15080779" cy="3408862"/>
          </a:xfrm>
          <a:prstGeom prst="rect">
            <a:avLst/>
          </a:prstGeom>
        </p:spPr>
        <p:txBody>
          <a:bodyPr lIns="0" tIns="0" rIns="0" bIns="0" rtlCol="0" anchor="t">
            <a:spAutoFit/>
          </a:bodyPr>
          <a:lstStyle/>
          <a:p>
            <a:pPr algn="ctr">
              <a:lnSpc>
                <a:spcPts val="4198"/>
              </a:lnSpc>
            </a:pPr>
            <a:r>
              <a:rPr lang="en-US" sz="2999">
                <a:solidFill>
                  <a:srgbClr val="000000"/>
                </a:solidFill>
                <a:latin typeface="Quicksand"/>
                <a:ea typeface="Quicksand"/>
                <a:cs typeface="Quicksand"/>
                <a:sym typeface="Quicksand"/>
              </a:rPr>
              <a:t>The thematic phrase “</a:t>
            </a:r>
            <a:r>
              <a:rPr lang="en-US" sz="2999" b="1">
                <a:solidFill>
                  <a:srgbClr val="000000"/>
                </a:solidFill>
                <a:latin typeface="Quicksand Bold"/>
                <a:ea typeface="Quicksand Bold"/>
                <a:cs typeface="Quicksand Bold"/>
                <a:sym typeface="Quicksand Bold"/>
              </a:rPr>
              <a:t>Soil. Where It All Begins.</a:t>
            </a:r>
            <a:r>
              <a:rPr lang="en-US" sz="2999">
                <a:solidFill>
                  <a:srgbClr val="000000"/>
                </a:solidFill>
                <a:latin typeface="Quicksand"/>
                <a:ea typeface="Quicksand"/>
                <a:cs typeface="Quicksand"/>
                <a:sym typeface="Quicksand"/>
              </a:rPr>
              <a:t>” reminds us that everything starts with healthy soil. Soil grows our food, filters our water, supports wildlife habitats, and provides the foundation for our communities. Without soil, there would be no farms, forests, or places for humans and animals to thrive. </a:t>
            </a:r>
          </a:p>
          <a:p>
            <a:pPr algn="ctr">
              <a:lnSpc>
                <a:spcPts val="2209"/>
              </a:lnSpc>
            </a:pPr>
            <a:endParaRPr lang="en-US" sz="2999">
              <a:solidFill>
                <a:srgbClr val="000000"/>
              </a:solidFill>
              <a:latin typeface="Quicksand"/>
              <a:ea typeface="Quicksand"/>
              <a:cs typeface="Quicksand"/>
              <a:sym typeface="Quicksand"/>
            </a:endParaRPr>
          </a:p>
          <a:p>
            <a:pPr algn="ctr">
              <a:lnSpc>
                <a:spcPts val="4198"/>
              </a:lnSpc>
            </a:pPr>
            <a:r>
              <a:rPr lang="en-US" sz="2999">
                <a:solidFill>
                  <a:srgbClr val="000000"/>
                </a:solidFill>
                <a:latin typeface="Quicksand"/>
                <a:ea typeface="Quicksand"/>
                <a:cs typeface="Quicksand"/>
                <a:sym typeface="Quicksand"/>
              </a:rPr>
              <a:t>This theme helps us remember that caring for soil is the first step in protecting all of our natural resources and keeping the land healthy for the future.</a:t>
            </a:r>
          </a:p>
        </p:txBody>
      </p:sp>
      <p:sp>
        <p:nvSpPr>
          <p:cNvPr id="7" name="TextBox 7"/>
          <p:cNvSpPr txBox="1"/>
          <p:nvPr/>
        </p:nvSpPr>
        <p:spPr>
          <a:xfrm>
            <a:off x="5521758" y="1407140"/>
            <a:ext cx="12261309" cy="3386580"/>
          </a:xfrm>
          <a:prstGeom prst="rect">
            <a:avLst/>
          </a:prstGeom>
        </p:spPr>
        <p:txBody>
          <a:bodyPr lIns="0" tIns="0" rIns="0" bIns="0" rtlCol="0" anchor="t">
            <a:spAutoFit/>
          </a:bodyPr>
          <a:lstStyle/>
          <a:p>
            <a:pPr algn="ctr">
              <a:lnSpc>
                <a:spcPts val="4443"/>
              </a:lnSpc>
            </a:pPr>
            <a:r>
              <a:rPr lang="en-US" sz="3173">
                <a:solidFill>
                  <a:srgbClr val="000000"/>
                </a:solidFill>
                <a:latin typeface="Quicksand"/>
                <a:ea typeface="Quicksand"/>
                <a:cs typeface="Quicksand"/>
                <a:sym typeface="Quicksand"/>
              </a:rPr>
              <a:t>Each year, a national theme such as soil, water, or habitats sparks creativity and action across the country. The theme inspires hands-on lessons, outdoor projects, and community events that help people discover the importance of conservation. </a:t>
            </a:r>
          </a:p>
          <a:p>
            <a:pPr algn="ctr">
              <a:lnSpc>
                <a:spcPts val="4443"/>
              </a:lnSpc>
            </a:pPr>
            <a:endParaRPr lang="en-US" sz="3173">
              <a:solidFill>
                <a:srgbClr val="000000"/>
              </a:solidFill>
              <a:latin typeface="Quicksand"/>
              <a:ea typeface="Quicksand"/>
              <a:cs typeface="Quicksand"/>
              <a:sym typeface="Quicksand"/>
            </a:endParaRPr>
          </a:p>
          <a:p>
            <a:pPr algn="ctr">
              <a:lnSpc>
                <a:spcPts val="4910"/>
              </a:lnSpc>
            </a:pPr>
            <a:r>
              <a:rPr lang="en-US" sz="3507" b="1">
                <a:solidFill>
                  <a:srgbClr val="904F04"/>
                </a:solidFill>
                <a:latin typeface="Quicksand Bold"/>
                <a:ea typeface="Quicksand Bold"/>
                <a:cs typeface="Quicksand Bold"/>
                <a:sym typeface="Quicksand Bold"/>
              </a:rPr>
              <a:t>IN 2026 WE CELEBRATE SOIL!</a:t>
            </a:r>
          </a:p>
        </p:txBody>
      </p:sp>
      <p:sp>
        <p:nvSpPr>
          <p:cNvPr id="8" name="TextBox 8"/>
          <p:cNvSpPr txBox="1"/>
          <p:nvPr/>
        </p:nvSpPr>
        <p:spPr>
          <a:xfrm>
            <a:off x="6635587" y="10049205"/>
            <a:ext cx="5016826" cy="180976"/>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9" name="Freeform 9"/>
          <p:cNvSpPr/>
          <p:nvPr/>
        </p:nvSpPr>
        <p:spPr>
          <a:xfrm>
            <a:off x="16845506"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Freeform 5"/>
          <p:cNvSpPr/>
          <p:nvPr/>
        </p:nvSpPr>
        <p:spPr>
          <a:xfrm>
            <a:off x="-196451" y="0"/>
            <a:ext cx="18644892" cy="14152684"/>
          </a:xfrm>
          <a:custGeom>
            <a:avLst/>
            <a:gdLst/>
            <a:ahLst/>
            <a:cxnLst/>
            <a:rect l="l" t="t" r="r" b="b"/>
            <a:pathLst>
              <a:path w="18644892" h="14152684">
                <a:moveTo>
                  <a:pt x="0" y="0"/>
                </a:moveTo>
                <a:lnTo>
                  <a:pt x="18644893" y="0"/>
                </a:lnTo>
                <a:lnTo>
                  <a:pt x="18644893" y="14152684"/>
                </a:lnTo>
                <a:lnTo>
                  <a:pt x="0" y="14152684"/>
                </a:lnTo>
                <a:lnTo>
                  <a:pt x="0" y="0"/>
                </a:lnTo>
                <a:close/>
              </a:path>
            </a:pathLst>
          </a:custGeom>
          <a:blipFill>
            <a:blip r:embed="rId3">
              <a:alphaModFix amt="9999"/>
            </a:blip>
            <a:stretch>
              <a:fillRect t="-15541" b="-15541"/>
            </a:stretch>
          </a:blipFill>
        </p:spPr>
        <p:txBody>
          <a:bodyPr/>
          <a:lstStyle/>
          <a:p>
            <a:endParaRPr lang="en-US"/>
          </a:p>
        </p:txBody>
      </p:sp>
      <p:sp>
        <p:nvSpPr>
          <p:cNvPr id="6" name="Freeform 6"/>
          <p:cNvSpPr/>
          <p:nvPr/>
        </p:nvSpPr>
        <p:spPr>
          <a:xfrm>
            <a:off x="6614158" y="671678"/>
            <a:ext cx="5059685" cy="2428649"/>
          </a:xfrm>
          <a:custGeom>
            <a:avLst/>
            <a:gdLst/>
            <a:ahLst/>
            <a:cxnLst/>
            <a:rect l="l" t="t" r="r" b="b"/>
            <a:pathLst>
              <a:path w="5059685" h="2428649">
                <a:moveTo>
                  <a:pt x="0" y="0"/>
                </a:moveTo>
                <a:lnTo>
                  <a:pt x="5059684" y="0"/>
                </a:lnTo>
                <a:lnTo>
                  <a:pt x="5059684" y="2428649"/>
                </a:lnTo>
                <a:lnTo>
                  <a:pt x="0" y="242864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028700" y="3461975"/>
            <a:ext cx="16448393" cy="2233295"/>
          </a:xfrm>
          <a:prstGeom prst="rect">
            <a:avLst/>
          </a:prstGeom>
        </p:spPr>
        <p:txBody>
          <a:bodyPr lIns="0" tIns="0" rIns="0" bIns="0" rtlCol="0" anchor="t">
            <a:spAutoFit/>
          </a:bodyPr>
          <a:lstStyle/>
          <a:p>
            <a:pPr algn="ctr">
              <a:lnSpc>
                <a:spcPts val="4479"/>
              </a:lnSpc>
            </a:pPr>
            <a:r>
              <a:rPr lang="en-US" sz="3199">
                <a:solidFill>
                  <a:srgbClr val="000000"/>
                </a:solidFill>
                <a:latin typeface="Quicksand"/>
                <a:ea typeface="Quicksand"/>
                <a:cs typeface="Quicksand"/>
                <a:sym typeface="Quicksand"/>
              </a:rPr>
              <a:t>The </a:t>
            </a:r>
            <a:r>
              <a:rPr lang="en-US" sz="3199" b="1">
                <a:solidFill>
                  <a:srgbClr val="000000"/>
                </a:solidFill>
                <a:latin typeface="Quicksand Bold"/>
                <a:ea typeface="Quicksand Bold"/>
                <a:cs typeface="Quicksand Bold"/>
                <a:sym typeface="Quicksand Bold"/>
              </a:rPr>
              <a:t>NACD Stewardship Program</a:t>
            </a:r>
            <a:r>
              <a:rPr lang="en-US" sz="3199">
                <a:solidFill>
                  <a:srgbClr val="000000"/>
                </a:solidFill>
                <a:latin typeface="Quicksand"/>
                <a:ea typeface="Quicksand"/>
                <a:cs typeface="Quicksand"/>
                <a:sym typeface="Quicksand"/>
              </a:rPr>
              <a:t> is a year-round effort to explore, understand, and protect our natural resources. It brings communities together across the country to learn how soil, water, air, plants, and wildlife are connected and how each of us can make a difference in keeping them healthy and thriving.</a:t>
            </a:r>
          </a:p>
        </p:txBody>
      </p:sp>
      <p:sp>
        <p:nvSpPr>
          <p:cNvPr id="8" name="TextBox 8"/>
          <p:cNvSpPr txBox="1"/>
          <p:nvPr/>
        </p:nvSpPr>
        <p:spPr>
          <a:xfrm>
            <a:off x="1028700" y="6215380"/>
            <a:ext cx="16230600" cy="3042920"/>
          </a:xfrm>
          <a:prstGeom prst="rect">
            <a:avLst/>
          </a:prstGeom>
        </p:spPr>
        <p:txBody>
          <a:bodyPr lIns="0" tIns="0" rIns="0" bIns="0" rtlCol="0" anchor="t">
            <a:spAutoFit/>
          </a:bodyPr>
          <a:lstStyle/>
          <a:p>
            <a:pPr algn="ctr">
              <a:lnSpc>
                <a:spcPts val="4479"/>
              </a:lnSpc>
            </a:pPr>
            <a:r>
              <a:rPr lang="en-US" sz="3199">
                <a:solidFill>
                  <a:srgbClr val="000000"/>
                </a:solidFill>
                <a:latin typeface="Quicksand"/>
                <a:ea typeface="Quicksand"/>
                <a:cs typeface="Quicksand"/>
                <a:sym typeface="Quicksand"/>
              </a:rPr>
              <a:t>Since 1955, this program has centered around the annual </a:t>
            </a:r>
            <a:r>
              <a:rPr lang="en-US" sz="3199" b="1">
                <a:solidFill>
                  <a:srgbClr val="000000"/>
                </a:solidFill>
                <a:latin typeface="Quicksand Bold"/>
                <a:ea typeface="Quicksand Bold"/>
                <a:cs typeface="Quicksand Bold"/>
                <a:sym typeface="Quicksand Bold"/>
              </a:rPr>
              <a:t>Stewardship Week </a:t>
            </a:r>
            <a:r>
              <a:rPr lang="en-US" sz="3199">
                <a:solidFill>
                  <a:srgbClr val="000000"/>
                </a:solidFill>
                <a:latin typeface="Quicksand"/>
                <a:ea typeface="Quicksand"/>
                <a:cs typeface="Quicksand"/>
                <a:sym typeface="Quicksand"/>
              </a:rPr>
              <a:t>celebration, which is held from the last Sunday in April through the first Sunday in May.</a:t>
            </a:r>
          </a:p>
          <a:p>
            <a:pPr algn="ctr">
              <a:lnSpc>
                <a:spcPts val="1960"/>
              </a:lnSpc>
            </a:pPr>
            <a:endParaRPr lang="en-US" sz="3199">
              <a:solidFill>
                <a:srgbClr val="000000"/>
              </a:solidFill>
              <a:latin typeface="Quicksand"/>
              <a:ea typeface="Quicksand"/>
              <a:cs typeface="Quicksand"/>
              <a:sym typeface="Quicksand"/>
            </a:endParaRPr>
          </a:p>
          <a:p>
            <a:pPr algn="ctr">
              <a:lnSpc>
                <a:spcPts val="4479"/>
              </a:lnSpc>
            </a:pPr>
            <a:r>
              <a:rPr lang="en-US" sz="3199">
                <a:solidFill>
                  <a:srgbClr val="000000"/>
                </a:solidFill>
                <a:latin typeface="Quicksand"/>
                <a:ea typeface="Quicksand"/>
                <a:cs typeface="Quicksand"/>
                <a:sym typeface="Quicksand"/>
              </a:rPr>
              <a:t>During Stewardship Week, conservation districts across the United States and its territories encourage communities, schools, and families to take part in events that protect soil, water, and wildlife and promote the wise use of natural resources. </a:t>
            </a:r>
          </a:p>
        </p:txBody>
      </p:sp>
      <p:sp>
        <p:nvSpPr>
          <p:cNvPr id="9" name="TextBox 9"/>
          <p:cNvSpPr txBox="1"/>
          <p:nvPr/>
        </p:nvSpPr>
        <p:spPr>
          <a:xfrm>
            <a:off x="6635587" y="10049243"/>
            <a:ext cx="5016826" cy="180976"/>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10" name="Freeform 10"/>
          <p:cNvSpPr/>
          <p:nvPr/>
        </p:nvSpPr>
        <p:spPr>
          <a:xfrm>
            <a:off x="16741195"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Freeform 5"/>
          <p:cNvSpPr/>
          <p:nvPr/>
        </p:nvSpPr>
        <p:spPr>
          <a:xfrm>
            <a:off x="10422931" y="626144"/>
            <a:ext cx="4487863" cy="6939994"/>
          </a:xfrm>
          <a:custGeom>
            <a:avLst/>
            <a:gdLst/>
            <a:ahLst/>
            <a:cxnLst/>
            <a:rect l="l" t="t" r="r" b="b"/>
            <a:pathLst>
              <a:path w="4487863" h="6939994">
                <a:moveTo>
                  <a:pt x="0" y="0"/>
                </a:moveTo>
                <a:lnTo>
                  <a:pt x="4487863" y="0"/>
                </a:lnTo>
                <a:lnTo>
                  <a:pt x="4487863" y="6939994"/>
                </a:lnTo>
                <a:lnTo>
                  <a:pt x="0" y="6939994"/>
                </a:lnTo>
                <a:lnTo>
                  <a:pt x="0" y="0"/>
                </a:lnTo>
                <a:close/>
              </a:path>
            </a:pathLst>
          </a:custGeom>
          <a:blipFill>
            <a:blip r:embed="rId3"/>
            <a:stretch>
              <a:fillRect/>
            </a:stretch>
          </a:blipFill>
          <a:ln w="9525" cap="sq">
            <a:solidFill>
              <a:srgbClr val="000000"/>
            </a:solidFill>
            <a:prstDash val="solid"/>
            <a:miter/>
          </a:ln>
        </p:spPr>
        <p:txBody>
          <a:bodyPr/>
          <a:lstStyle/>
          <a:p>
            <a:endParaRPr lang="en-US"/>
          </a:p>
        </p:txBody>
      </p:sp>
      <p:sp>
        <p:nvSpPr>
          <p:cNvPr id="6" name="Freeform 6"/>
          <p:cNvSpPr/>
          <p:nvPr/>
        </p:nvSpPr>
        <p:spPr>
          <a:xfrm flipH="1">
            <a:off x="12705144" y="5540023"/>
            <a:ext cx="4411300" cy="4218306"/>
          </a:xfrm>
          <a:custGeom>
            <a:avLst/>
            <a:gdLst/>
            <a:ahLst/>
            <a:cxnLst/>
            <a:rect l="l" t="t" r="r" b="b"/>
            <a:pathLst>
              <a:path w="4411300" h="4218306">
                <a:moveTo>
                  <a:pt x="4411300" y="0"/>
                </a:moveTo>
                <a:lnTo>
                  <a:pt x="0" y="0"/>
                </a:lnTo>
                <a:lnTo>
                  <a:pt x="0" y="4218306"/>
                </a:lnTo>
                <a:lnTo>
                  <a:pt x="4411300" y="4218306"/>
                </a:lnTo>
                <a:lnTo>
                  <a:pt x="44113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14348928" y="7889525"/>
            <a:ext cx="698847" cy="874453"/>
          </a:xfrm>
          <a:custGeom>
            <a:avLst/>
            <a:gdLst/>
            <a:ahLst/>
            <a:cxnLst/>
            <a:rect l="l" t="t" r="r" b="b"/>
            <a:pathLst>
              <a:path w="698847" h="874453">
                <a:moveTo>
                  <a:pt x="0" y="0"/>
                </a:moveTo>
                <a:lnTo>
                  <a:pt x="698848" y="0"/>
                </a:lnTo>
                <a:lnTo>
                  <a:pt x="698848" y="874453"/>
                </a:lnTo>
                <a:lnTo>
                  <a:pt x="0" y="874453"/>
                </a:lnTo>
                <a:lnTo>
                  <a:pt x="0" y="0"/>
                </a:lnTo>
                <a:close/>
              </a:path>
            </a:pathLst>
          </a:custGeom>
          <a:blipFill>
            <a:blip r:embed="rId6"/>
            <a:stretch>
              <a:fillRect/>
            </a:stretch>
          </a:blipFill>
        </p:spPr>
        <p:txBody>
          <a:bodyPr/>
          <a:lstStyle/>
          <a:p>
            <a:endParaRPr lang="en-US"/>
          </a:p>
        </p:txBody>
      </p:sp>
      <p:sp>
        <p:nvSpPr>
          <p:cNvPr id="8" name="Freeform 8"/>
          <p:cNvSpPr/>
          <p:nvPr/>
        </p:nvSpPr>
        <p:spPr>
          <a:xfrm>
            <a:off x="9731496" y="8763978"/>
            <a:ext cx="3224178" cy="937943"/>
          </a:xfrm>
          <a:custGeom>
            <a:avLst/>
            <a:gdLst/>
            <a:ahLst/>
            <a:cxnLst/>
            <a:rect l="l" t="t" r="r" b="b"/>
            <a:pathLst>
              <a:path w="3224178" h="937943">
                <a:moveTo>
                  <a:pt x="0" y="0"/>
                </a:moveTo>
                <a:lnTo>
                  <a:pt x="3224178" y="0"/>
                </a:lnTo>
                <a:lnTo>
                  <a:pt x="3224178" y="937943"/>
                </a:lnTo>
                <a:lnTo>
                  <a:pt x="0" y="9379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a:off x="14661055" y="528671"/>
            <a:ext cx="249739" cy="346258"/>
          </a:xfrm>
          <a:custGeom>
            <a:avLst/>
            <a:gdLst/>
            <a:ahLst/>
            <a:cxnLst/>
            <a:rect l="l" t="t" r="r" b="b"/>
            <a:pathLst>
              <a:path w="249739" h="346258">
                <a:moveTo>
                  <a:pt x="0" y="0"/>
                </a:moveTo>
                <a:lnTo>
                  <a:pt x="249739" y="0"/>
                </a:lnTo>
                <a:lnTo>
                  <a:pt x="249739" y="346258"/>
                </a:lnTo>
                <a:lnTo>
                  <a:pt x="0" y="3462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0" name="TextBox 10"/>
          <p:cNvSpPr txBox="1"/>
          <p:nvPr/>
        </p:nvSpPr>
        <p:spPr>
          <a:xfrm>
            <a:off x="901222" y="2091989"/>
            <a:ext cx="8830274" cy="7171817"/>
          </a:xfrm>
          <a:prstGeom prst="rect">
            <a:avLst/>
          </a:prstGeom>
        </p:spPr>
        <p:txBody>
          <a:bodyPr lIns="0" tIns="0" rIns="0" bIns="0" rtlCol="0" anchor="t">
            <a:spAutoFit/>
          </a:bodyPr>
          <a:lstStyle/>
          <a:p>
            <a:pPr algn="ctr">
              <a:lnSpc>
                <a:spcPts val="4773"/>
              </a:lnSpc>
            </a:pPr>
            <a:r>
              <a:rPr lang="en-US" sz="3099">
                <a:solidFill>
                  <a:srgbClr val="000000"/>
                </a:solidFill>
                <a:latin typeface="Quicksand"/>
                <a:ea typeface="Quicksand"/>
                <a:cs typeface="Quicksand"/>
                <a:sym typeface="Quicksand"/>
              </a:rPr>
              <a:t>One of the most popular ways to celebrate is through the </a:t>
            </a:r>
            <a:r>
              <a:rPr lang="en-US" sz="3099" b="1">
                <a:solidFill>
                  <a:srgbClr val="000000"/>
                </a:solidFill>
                <a:latin typeface="Quicksand Bold"/>
                <a:ea typeface="Quicksand Bold"/>
                <a:cs typeface="Quicksand Bold"/>
                <a:sym typeface="Quicksand Bold"/>
              </a:rPr>
              <a:t>NACD Poster Contest</a:t>
            </a:r>
            <a:r>
              <a:rPr lang="en-US" sz="3099">
                <a:solidFill>
                  <a:srgbClr val="000000"/>
                </a:solidFill>
                <a:latin typeface="Quicksand"/>
                <a:ea typeface="Quicksand"/>
                <a:cs typeface="Quicksand"/>
                <a:sym typeface="Quicksand"/>
              </a:rPr>
              <a:t>. Each year, students create posters that reflect the national stewardship theme, showing what conservation means to them. </a:t>
            </a:r>
          </a:p>
          <a:p>
            <a:pPr algn="ctr">
              <a:lnSpc>
                <a:spcPts val="4773"/>
              </a:lnSpc>
            </a:pPr>
            <a:endParaRPr lang="en-US" sz="3099">
              <a:solidFill>
                <a:srgbClr val="000000"/>
              </a:solidFill>
              <a:latin typeface="Quicksand"/>
              <a:ea typeface="Quicksand"/>
              <a:cs typeface="Quicksand"/>
              <a:sym typeface="Quicksand"/>
            </a:endParaRPr>
          </a:p>
          <a:p>
            <a:pPr algn="ctr">
              <a:lnSpc>
                <a:spcPts val="4773"/>
              </a:lnSpc>
            </a:pPr>
            <a:r>
              <a:rPr lang="en-US" sz="3099">
                <a:solidFill>
                  <a:srgbClr val="000000"/>
                </a:solidFill>
                <a:latin typeface="Quicksand"/>
                <a:ea typeface="Quicksand"/>
                <a:cs typeface="Quicksand"/>
                <a:sym typeface="Quicksand"/>
              </a:rPr>
              <a:t>The contest encourages creativity while helping students learn how soil, water, air, plants, and wildlife work together to support life. </a:t>
            </a:r>
          </a:p>
          <a:p>
            <a:pPr algn="ctr">
              <a:lnSpc>
                <a:spcPts val="4773"/>
              </a:lnSpc>
            </a:pPr>
            <a:endParaRPr lang="en-US" sz="3099">
              <a:solidFill>
                <a:srgbClr val="000000"/>
              </a:solidFill>
              <a:latin typeface="Quicksand"/>
              <a:ea typeface="Quicksand"/>
              <a:cs typeface="Quicksand"/>
              <a:sym typeface="Quicksand"/>
            </a:endParaRPr>
          </a:p>
          <a:p>
            <a:pPr algn="ctr">
              <a:lnSpc>
                <a:spcPts val="4773"/>
              </a:lnSpc>
            </a:pPr>
            <a:r>
              <a:rPr lang="en-US" sz="3099">
                <a:solidFill>
                  <a:srgbClr val="000000"/>
                </a:solidFill>
                <a:latin typeface="Quicksand"/>
                <a:ea typeface="Quicksand"/>
                <a:cs typeface="Quicksand"/>
                <a:sym typeface="Quicksand"/>
              </a:rPr>
              <a:t>Winning posters can advance from local to state and national levels for recognition.</a:t>
            </a:r>
          </a:p>
        </p:txBody>
      </p:sp>
      <p:sp>
        <p:nvSpPr>
          <p:cNvPr id="11" name="TextBox 11"/>
          <p:cNvSpPr txBox="1"/>
          <p:nvPr/>
        </p:nvSpPr>
        <p:spPr>
          <a:xfrm>
            <a:off x="6635587" y="10054453"/>
            <a:ext cx="5016826" cy="180976"/>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12" name="Freeform 12"/>
          <p:cNvSpPr/>
          <p:nvPr/>
        </p:nvSpPr>
        <p:spPr>
          <a:xfrm>
            <a:off x="10565112" y="626144"/>
            <a:ext cx="249739" cy="346258"/>
          </a:xfrm>
          <a:custGeom>
            <a:avLst/>
            <a:gdLst/>
            <a:ahLst/>
            <a:cxnLst/>
            <a:rect l="l" t="t" r="r" b="b"/>
            <a:pathLst>
              <a:path w="249739" h="346258">
                <a:moveTo>
                  <a:pt x="0" y="0"/>
                </a:moveTo>
                <a:lnTo>
                  <a:pt x="249738" y="0"/>
                </a:lnTo>
                <a:lnTo>
                  <a:pt x="249738" y="346258"/>
                </a:lnTo>
                <a:lnTo>
                  <a:pt x="0" y="34625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TextBox 13"/>
          <p:cNvSpPr txBox="1"/>
          <p:nvPr/>
        </p:nvSpPr>
        <p:spPr>
          <a:xfrm>
            <a:off x="2482034" y="1057540"/>
            <a:ext cx="5668650" cy="772968"/>
          </a:xfrm>
          <a:prstGeom prst="rect">
            <a:avLst/>
          </a:prstGeom>
        </p:spPr>
        <p:txBody>
          <a:bodyPr lIns="0" tIns="0" rIns="0" bIns="0" rtlCol="0" anchor="t">
            <a:spAutoFit/>
          </a:bodyPr>
          <a:lstStyle/>
          <a:p>
            <a:pPr algn="ctr">
              <a:lnSpc>
                <a:spcPts val="6402"/>
              </a:lnSpc>
            </a:pPr>
            <a:r>
              <a:rPr lang="en-US" sz="4157" b="1">
                <a:solidFill>
                  <a:srgbClr val="000000"/>
                </a:solidFill>
                <a:latin typeface="Quicksand Bold"/>
                <a:ea typeface="Quicksand Bold"/>
                <a:cs typeface="Quicksand Bold"/>
                <a:sym typeface="Quicksand Bold"/>
              </a:rPr>
              <a:t>POSTER CONTEST</a:t>
            </a:r>
          </a:p>
        </p:txBody>
      </p:sp>
      <p:sp>
        <p:nvSpPr>
          <p:cNvPr id="14" name="Freeform 14"/>
          <p:cNvSpPr/>
          <p:nvPr/>
        </p:nvSpPr>
        <p:spPr>
          <a:xfrm>
            <a:off x="16741195"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TextBox 5"/>
          <p:cNvSpPr txBox="1"/>
          <p:nvPr/>
        </p:nvSpPr>
        <p:spPr>
          <a:xfrm>
            <a:off x="2038599" y="1770760"/>
            <a:ext cx="14210802" cy="4837828"/>
          </a:xfrm>
          <a:prstGeom prst="rect">
            <a:avLst/>
          </a:prstGeom>
        </p:spPr>
        <p:txBody>
          <a:bodyPr lIns="0" tIns="0" rIns="0" bIns="0" rtlCol="0" anchor="t">
            <a:spAutoFit/>
          </a:bodyPr>
          <a:lstStyle/>
          <a:p>
            <a:pPr algn="ctr">
              <a:lnSpc>
                <a:spcPts val="5171"/>
              </a:lnSpc>
            </a:pPr>
            <a:r>
              <a:rPr lang="en-US" sz="3358">
                <a:solidFill>
                  <a:srgbClr val="000000"/>
                </a:solidFill>
                <a:latin typeface="Quicksand"/>
                <a:ea typeface="Quicksand"/>
                <a:cs typeface="Quicksand"/>
                <a:sym typeface="Quicksand"/>
              </a:rPr>
              <a:t>A good poster is creative, clear, and connects to the year’s stewardship theme. It should grab attention, share a strong message about conservation, and be easy to understand without using too many words. Use bold colors, neat drawings, and your own ideas to show what the theme means to you.</a:t>
            </a:r>
          </a:p>
          <a:p>
            <a:pPr algn="ctr">
              <a:lnSpc>
                <a:spcPts val="2442"/>
              </a:lnSpc>
            </a:pPr>
            <a:endParaRPr lang="en-US" sz="3358">
              <a:solidFill>
                <a:srgbClr val="000000"/>
              </a:solidFill>
              <a:latin typeface="Quicksand"/>
              <a:ea typeface="Quicksand"/>
              <a:cs typeface="Quicksand"/>
              <a:sym typeface="Quicksand"/>
            </a:endParaRPr>
          </a:p>
          <a:p>
            <a:pPr algn="ctr">
              <a:lnSpc>
                <a:spcPts val="5171"/>
              </a:lnSpc>
            </a:pPr>
            <a:r>
              <a:rPr lang="en-US" sz="3358">
                <a:solidFill>
                  <a:srgbClr val="000000"/>
                </a:solidFill>
                <a:latin typeface="Quicksand"/>
                <a:ea typeface="Quicksand"/>
                <a:cs typeface="Quicksand"/>
                <a:sym typeface="Quicksand"/>
              </a:rPr>
              <a:t>Remember, your poster should help others learn why caring for our natural resources is important!</a:t>
            </a:r>
          </a:p>
        </p:txBody>
      </p:sp>
      <p:sp>
        <p:nvSpPr>
          <p:cNvPr id="6" name="Freeform 6"/>
          <p:cNvSpPr/>
          <p:nvPr/>
        </p:nvSpPr>
        <p:spPr>
          <a:xfrm>
            <a:off x="6892394" y="6914788"/>
            <a:ext cx="4840941" cy="3030505"/>
          </a:xfrm>
          <a:custGeom>
            <a:avLst/>
            <a:gdLst/>
            <a:ahLst/>
            <a:cxnLst/>
            <a:rect l="l" t="t" r="r" b="b"/>
            <a:pathLst>
              <a:path w="4840941" h="3030505">
                <a:moveTo>
                  <a:pt x="0" y="0"/>
                </a:moveTo>
                <a:lnTo>
                  <a:pt x="4840941" y="0"/>
                </a:lnTo>
                <a:lnTo>
                  <a:pt x="4840941" y="3030505"/>
                </a:lnTo>
                <a:lnTo>
                  <a:pt x="0" y="3030505"/>
                </a:lnTo>
                <a:lnTo>
                  <a:pt x="0" y="0"/>
                </a:lnTo>
                <a:close/>
              </a:path>
            </a:pathLst>
          </a:custGeom>
          <a:blipFill>
            <a:blip r:embed="rId3">
              <a:extLst>
                <a:ext uri="{96DAC541-7B7A-43D3-8B79-37D633B846F1}">
                  <asvg:svgBlip xmlns:asvg="http://schemas.microsoft.com/office/drawing/2016/SVG/main" r:embed="rId4"/>
                </a:ext>
              </a:extLst>
            </a:blip>
            <a:stretch>
              <a:fillRect b="-35779"/>
            </a:stretch>
          </a:blipFill>
        </p:spPr>
        <p:txBody>
          <a:bodyPr/>
          <a:lstStyle/>
          <a:p>
            <a:endParaRPr lang="en-US"/>
          </a:p>
        </p:txBody>
      </p:sp>
      <p:sp>
        <p:nvSpPr>
          <p:cNvPr id="7" name="TextBox 7"/>
          <p:cNvSpPr txBox="1"/>
          <p:nvPr/>
        </p:nvSpPr>
        <p:spPr>
          <a:xfrm>
            <a:off x="4642005" y="610106"/>
            <a:ext cx="9003990" cy="921127"/>
          </a:xfrm>
          <a:prstGeom prst="rect">
            <a:avLst/>
          </a:prstGeom>
        </p:spPr>
        <p:txBody>
          <a:bodyPr lIns="0" tIns="0" rIns="0" bIns="0" rtlCol="0" anchor="t">
            <a:spAutoFit/>
          </a:bodyPr>
          <a:lstStyle/>
          <a:p>
            <a:pPr algn="ctr">
              <a:lnSpc>
                <a:spcPts val="7796"/>
              </a:lnSpc>
            </a:pPr>
            <a:r>
              <a:rPr lang="en-US" sz="5062" b="1">
                <a:solidFill>
                  <a:srgbClr val="000000"/>
                </a:solidFill>
                <a:latin typeface="Quicksand Bold"/>
                <a:ea typeface="Quicksand Bold"/>
                <a:cs typeface="Quicksand Bold"/>
                <a:sym typeface="Quicksand Bold"/>
              </a:rPr>
              <a:t>What Makes a Good Poster?</a:t>
            </a:r>
          </a:p>
        </p:txBody>
      </p:sp>
      <p:sp>
        <p:nvSpPr>
          <p:cNvPr id="8" name="TextBox 8"/>
          <p:cNvSpPr txBox="1"/>
          <p:nvPr/>
        </p:nvSpPr>
        <p:spPr>
          <a:xfrm>
            <a:off x="6635540" y="10000860"/>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9" name="Freeform 9"/>
          <p:cNvSpPr/>
          <p:nvPr/>
        </p:nvSpPr>
        <p:spPr>
          <a:xfrm>
            <a:off x="16741195"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404737" cy="10566810"/>
          </a:xfrm>
          <a:custGeom>
            <a:avLst/>
            <a:gdLst/>
            <a:ahLst/>
            <a:cxnLst/>
            <a:rect l="l" t="t" r="r" b="b"/>
            <a:pathLst>
              <a:path w="18404737" h="10566810">
                <a:moveTo>
                  <a:pt x="0" y="0"/>
                </a:moveTo>
                <a:lnTo>
                  <a:pt x="18404737" y="0"/>
                </a:lnTo>
                <a:lnTo>
                  <a:pt x="18404737" y="10566810"/>
                </a:lnTo>
                <a:lnTo>
                  <a:pt x="0" y="10566810"/>
                </a:lnTo>
                <a:lnTo>
                  <a:pt x="0" y="0"/>
                </a:lnTo>
                <a:close/>
              </a:path>
            </a:pathLst>
          </a:custGeom>
          <a:blipFill>
            <a:blip r:embed="rId3"/>
            <a:stretch>
              <a:fillRect l="-67" t="-16557"/>
            </a:stretch>
          </a:blipFill>
        </p:spPr>
        <p:txBody>
          <a:bodyPr/>
          <a:lstStyle/>
          <a:p>
            <a:endParaRPr lang="en-US"/>
          </a:p>
        </p:txBody>
      </p:sp>
      <p:sp>
        <p:nvSpPr>
          <p:cNvPr id="3" name="Freeform 3"/>
          <p:cNvSpPr/>
          <p:nvPr/>
        </p:nvSpPr>
        <p:spPr>
          <a:xfrm>
            <a:off x="15689609" y="-204825"/>
            <a:ext cx="2824223" cy="3215434"/>
          </a:xfrm>
          <a:custGeom>
            <a:avLst/>
            <a:gdLst/>
            <a:ahLst/>
            <a:cxnLst/>
            <a:rect l="l" t="t" r="r" b="b"/>
            <a:pathLst>
              <a:path w="2824223" h="3215434">
                <a:moveTo>
                  <a:pt x="0" y="0"/>
                </a:moveTo>
                <a:lnTo>
                  <a:pt x="2824223" y="0"/>
                </a:lnTo>
                <a:lnTo>
                  <a:pt x="2824223" y="3215434"/>
                </a:lnTo>
                <a:lnTo>
                  <a:pt x="0" y="321543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2982755" y="1274748"/>
            <a:ext cx="12322491" cy="8499664"/>
            <a:chOff x="0" y="0"/>
            <a:chExt cx="3245430" cy="2238595"/>
          </a:xfrm>
        </p:grpSpPr>
        <p:sp>
          <p:nvSpPr>
            <p:cNvPr id="5" name="Freeform 5"/>
            <p:cNvSpPr/>
            <p:nvPr/>
          </p:nvSpPr>
          <p:spPr>
            <a:xfrm>
              <a:off x="0" y="0"/>
              <a:ext cx="3245430" cy="2238595"/>
            </a:xfrm>
            <a:custGeom>
              <a:avLst/>
              <a:gdLst/>
              <a:ahLst/>
              <a:cxnLst/>
              <a:rect l="l" t="t" r="r" b="b"/>
              <a:pathLst>
                <a:path w="3245430" h="2238595">
                  <a:moveTo>
                    <a:pt x="0" y="0"/>
                  </a:moveTo>
                  <a:lnTo>
                    <a:pt x="3245430" y="0"/>
                  </a:lnTo>
                  <a:lnTo>
                    <a:pt x="3245430" y="2238595"/>
                  </a:lnTo>
                  <a:lnTo>
                    <a:pt x="0" y="2238595"/>
                  </a:lnTo>
                  <a:close/>
                </a:path>
              </a:pathLst>
            </a:custGeom>
            <a:solidFill>
              <a:srgbClr val="FFFFFF"/>
            </a:solidFill>
          </p:spPr>
          <p:txBody>
            <a:bodyPr/>
            <a:lstStyle/>
            <a:p>
              <a:endParaRPr lang="en-US"/>
            </a:p>
          </p:txBody>
        </p:sp>
        <p:sp>
          <p:nvSpPr>
            <p:cNvPr id="6" name="TextBox 6"/>
            <p:cNvSpPr txBox="1"/>
            <p:nvPr/>
          </p:nvSpPr>
          <p:spPr>
            <a:xfrm>
              <a:off x="0" y="-47625"/>
              <a:ext cx="3245430" cy="2286220"/>
            </a:xfrm>
            <a:prstGeom prst="rect">
              <a:avLst/>
            </a:prstGeom>
          </p:spPr>
          <p:txBody>
            <a:bodyPr lIns="50800" tIns="50800" rIns="50800" bIns="50800" rtlCol="0" anchor="ctr"/>
            <a:lstStyle/>
            <a:p>
              <a:pPr algn="ctr">
                <a:lnSpc>
                  <a:spcPts val="3675"/>
                </a:lnSpc>
              </a:pPr>
              <a:endParaRPr/>
            </a:p>
          </p:txBody>
        </p:sp>
      </p:grpSp>
      <p:sp>
        <p:nvSpPr>
          <p:cNvPr id="7" name="TextBox 7"/>
          <p:cNvSpPr txBox="1"/>
          <p:nvPr/>
        </p:nvSpPr>
        <p:spPr>
          <a:xfrm>
            <a:off x="3544412" y="2924884"/>
            <a:ext cx="11199176" cy="6201235"/>
          </a:xfrm>
          <a:prstGeom prst="rect">
            <a:avLst/>
          </a:prstGeom>
        </p:spPr>
        <p:txBody>
          <a:bodyPr lIns="0" tIns="0" rIns="0" bIns="0" rtlCol="0" anchor="t">
            <a:spAutoFit/>
          </a:bodyPr>
          <a:lstStyle/>
          <a:p>
            <a:pPr marL="587061" lvl="1" indent="-293530" algn="l">
              <a:lnSpc>
                <a:spcPts val="4187"/>
              </a:lnSpc>
              <a:buFont typeface="Arial"/>
              <a:buChar char="•"/>
            </a:pPr>
            <a:r>
              <a:rPr lang="en-US" sz="2719">
                <a:solidFill>
                  <a:srgbClr val="000000"/>
                </a:solidFill>
                <a:latin typeface="Quicksand"/>
                <a:ea typeface="Quicksand"/>
                <a:cs typeface="Quicksand"/>
                <a:sym typeface="Quicksand"/>
              </a:rPr>
              <a:t>The poster </a:t>
            </a:r>
            <a:r>
              <a:rPr lang="en-US" sz="2719" u="sng">
                <a:solidFill>
                  <a:srgbClr val="000000"/>
                </a:solidFill>
                <a:latin typeface="Quicksand"/>
                <a:ea typeface="Quicksand"/>
                <a:cs typeface="Quicksand"/>
                <a:sym typeface="Quicksand"/>
              </a:rPr>
              <a:t>must</a:t>
            </a:r>
            <a:r>
              <a:rPr lang="en-US" sz="2719">
                <a:solidFill>
                  <a:srgbClr val="000000"/>
                </a:solidFill>
                <a:latin typeface="Quicksand"/>
                <a:ea typeface="Quicksand"/>
                <a:cs typeface="Quicksand"/>
                <a:sym typeface="Quicksand"/>
              </a:rPr>
              <a:t> reflect the 2026 stewardship theme and title.</a:t>
            </a:r>
          </a:p>
          <a:p>
            <a:pPr algn="l">
              <a:lnSpc>
                <a:spcPts val="1299"/>
              </a:lnSpc>
            </a:pPr>
            <a:endParaRPr lang="en-US" sz="2719">
              <a:solidFill>
                <a:srgbClr val="000000"/>
              </a:solidFill>
              <a:latin typeface="Quicksand"/>
              <a:ea typeface="Quicksand"/>
              <a:cs typeface="Quicksand"/>
              <a:sym typeface="Quicksand"/>
            </a:endParaRPr>
          </a:p>
          <a:p>
            <a:pPr marL="587061" lvl="1" indent="-293530" algn="l">
              <a:lnSpc>
                <a:spcPts val="4187"/>
              </a:lnSpc>
              <a:buFont typeface="Arial"/>
              <a:buChar char="•"/>
            </a:pPr>
            <a:r>
              <a:rPr lang="en-US" sz="2719">
                <a:solidFill>
                  <a:srgbClr val="000000"/>
                </a:solidFill>
                <a:latin typeface="Quicksand"/>
                <a:ea typeface="Quicksand"/>
                <a:cs typeface="Quicksand"/>
                <a:sym typeface="Quicksand"/>
              </a:rPr>
              <a:t>All artwork must be original and created by the student.</a:t>
            </a:r>
          </a:p>
          <a:p>
            <a:pPr algn="l">
              <a:lnSpc>
                <a:spcPts val="1299"/>
              </a:lnSpc>
            </a:pPr>
            <a:endParaRPr lang="en-US" sz="2719">
              <a:solidFill>
                <a:srgbClr val="000000"/>
              </a:solidFill>
              <a:latin typeface="Quicksand"/>
              <a:ea typeface="Quicksand"/>
              <a:cs typeface="Quicksand"/>
              <a:sym typeface="Quicksand"/>
            </a:endParaRPr>
          </a:p>
          <a:p>
            <a:pPr marL="587061" lvl="1" indent="-293530" algn="l">
              <a:lnSpc>
                <a:spcPts val="4187"/>
              </a:lnSpc>
              <a:buFont typeface="Arial"/>
              <a:buChar char="•"/>
            </a:pPr>
            <a:r>
              <a:rPr lang="en-US" sz="2719">
                <a:solidFill>
                  <a:srgbClr val="000000"/>
                </a:solidFill>
                <a:latin typeface="Quicksand"/>
                <a:ea typeface="Quicksand"/>
                <a:cs typeface="Quicksand"/>
                <a:sym typeface="Quicksand"/>
              </a:rPr>
              <a:t>All mediums accepted. Minimum size is 8.5" x 11".</a:t>
            </a:r>
          </a:p>
          <a:p>
            <a:pPr algn="l">
              <a:lnSpc>
                <a:spcPts val="1299"/>
              </a:lnSpc>
            </a:pPr>
            <a:endParaRPr lang="en-US" sz="2719">
              <a:solidFill>
                <a:srgbClr val="000000"/>
              </a:solidFill>
              <a:latin typeface="Quicksand"/>
              <a:ea typeface="Quicksand"/>
              <a:cs typeface="Quicksand"/>
              <a:sym typeface="Quicksand"/>
            </a:endParaRPr>
          </a:p>
          <a:p>
            <a:pPr marL="587061" lvl="1" indent="-293530" algn="l">
              <a:lnSpc>
                <a:spcPts val="4187"/>
              </a:lnSpc>
              <a:buFont typeface="Arial"/>
              <a:buChar char="•"/>
            </a:pPr>
            <a:r>
              <a:rPr lang="en-US" sz="2719">
                <a:solidFill>
                  <a:srgbClr val="000000"/>
                </a:solidFill>
                <a:latin typeface="Quicksand"/>
                <a:ea typeface="Quicksand"/>
                <a:cs typeface="Quicksand"/>
                <a:sym typeface="Quicksand"/>
              </a:rPr>
              <a:t>Do not include students names, school names, or identifying information on the front of the poster.</a:t>
            </a:r>
          </a:p>
          <a:p>
            <a:pPr algn="l">
              <a:lnSpc>
                <a:spcPts val="1299"/>
              </a:lnSpc>
            </a:pPr>
            <a:endParaRPr lang="en-US" sz="2719">
              <a:solidFill>
                <a:srgbClr val="000000"/>
              </a:solidFill>
              <a:latin typeface="Quicksand"/>
              <a:ea typeface="Quicksand"/>
              <a:cs typeface="Quicksand"/>
              <a:sym typeface="Quicksand"/>
            </a:endParaRPr>
          </a:p>
          <a:p>
            <a:pPr marL="587061" lvl="1" indent="-293530" algn="l">
              <a:lnSpc>
                <a:spcPts val="4187"/>
              </a:lnSpc>
              <a:buFont typeface="Arial"/>
              <a:buChar char="•"/>
            </a:pPr>
            <a:r>
              <a:rPr lang="en-US" sz="2719">
                <a:solidFill>
                  <a:srgbClr val="000000"/>
                </a:solidFill>
                <a:latin typeface="Quicksand"/>
                <a:ea typeface="Quicksand"/>
                <a:cs typeface="Quicksand"/>
                <a:sym typeface="Quicksand"/>
              </a:rPr>
              <a:t>Posters are judged on conservation message, visual effectiveness, originality, and universal appeal.</a:t>
            </a:r>
          </a:p>
          <a:p>
            <a:pPr algn="l">
              <a:lnSpc>
                <a:spcPts val="1299"/>
              </a:lnSpc>
            </a:pPr>
            <a:endParaRPr lang="en-US" sz="2719">
              <a:solidFill>
                <a:srgbClr val="000000"/>
              </a:solidFill>
              <a:latin typeface="Quicksand"/>
              <a:ea typeface="Quicksand"/>
              <a:cs typeface="Quicksand"/>
              <a:sym typeface="Quicksand"/>
            </a:endParaRPr>
          </a:p>
          <a:p>
            <a:pPr marL="587061" lvl="1" indent="-293530" algn="l">
              <a:lnSpc>
                <a:spcPts val="4187"/>
              </a:lnSpc>
              <a:buFont typeface="Arial"/>
              <a:buChar char="•"/>
            </a:pPr>
            <a:r>
              <a:rPr lang="en-US" sz="2719">
                <a:solidFill>
                  <a:srgbClr val="000000"/>
                </a:solidFill>
                <a:latin typeface="Quicksand"/>
                <a:ea typeface="Quicksand"/>
                <a:cs typeface="Quicksand"/>
                <a:sym typeface="Quicksand"/>
              </a:rPr>
              <a:t>Entries are first judged locally, with winners advancing to state and then national levels.</a:t>
            </a:r>
          </a:p>
          <a:p>
            <a:pPr algn="l">
              <a:lnSpc>
                <a:spcPts val="1299"/>
              </a:lnSpc>
            </a:pPr>
            <a:endParaRPr lang="en-US" sz="2719">
              <a:solidFill>
                <a:srgbClr val="000000"/>
              </a:solidFill>
              <a:latin typeface="Quicksand"/>
              <a:ea typeface="Quicksand"/>
              <a:cs typeface="Quicksand"/>
              <a:sym typeface="Quicksand"/>
            </a:endParaRPr>
          </a:p>
          <a:p>
            <a:pPr marL="587061" lvl="1" indent="-293530" algn="l">
              <a:lnSpc>
                <a:spcPts val="4187"/>
              </a:lnSpc>
              <a:buFont typeface="Arial"/>
              <a:buChar char="•"/>
            </a:pPr>
            <a:r>
              <a:rPr lang="en-US" sz="2719">
                <a:solidFill>
                  <a:srgbClr val="000000"/>
                </a:solidFill>
                <a:latin typeface="Quicksand"/>
                <a:ea typeface="Quicksand"/>
                <a:cs typeface="Quicksand"/>
                <a:sym typeface="Quicksand"/>
              </a:rPr>
              <a:t>Contact your local district for specific deadlines and entry forms.</a:t>
            </a:r>
          </a:p>
        </p:txBody>
      </p:sp>
      <p:sp>
        <p:nvSpPr>
          <p:cNvPr id="8" name="Freeform 8"/>
          <p:cNvSpPr/>
          <p:nvPr/>
        </p:nvSpPr>
        <p:spPr>
          <a:xfrm flipH="1">
            <a:off x="285188" y="-204825"/>
            <a:ext cx="2599118" cy="2959147"/>
          </a:xfrm>
          <a:custGeom>
            <a:avLst/>
            <a:gdLst/>
            <a:ahLst/>
            <a:cxnLst/>
            <a:rect l="l" t="t" r="r" b="b"/>
            <a:pathLst>
              <a:path w="2599118" h="2959147">
                <a:moveTo>
                  <a:pt x="2599117" y="0"/>
                </a:moveTo>
                <a:lnTo>
                  <a:pt x="0" y="0"/>
                </a:lnTo>
                <a:lnTo>
                  <a:pt x="0" y="2959147"/>
                </a:lnTo>
                <a:lnTo>
                  <a:pt x="2599117" y="2959147"/>
                </a:lnTo>
                <a:lnTo>
                  <a:pt x="259911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a:off x="16583616" y="8477825"/>
            <a:ext cx="1036209" cy="1296587"/>
          </a:xfrm>
          <a:custGeom>
            <a:avLst/>
            <a:gdLst/>
            <a:ahLst/>
            <a:cxnLst/>
            <a:rect l="l" t="t" r="r" b="b"/>
            <a:pathLst>
              <a:path w="1036209" h="1296587">
                <a:moveTo>
                  <a:pt x="0" y="0"/>
                </a:moveTo>
                <a:lnTo>
                  <a:pt x="1036210" y="0"/>
                </a:lnTo>
                <a:lnTo>
                  <a:pt x="1036210" y="1296587"/>
                </a:lnTo>
                <a:lnTo>
                  <a:pt x="0" y="1296587"/>
                </a:lnTo>
                <a:lnTo>
                  <a:pt x="0" y="0"/>
                </a:lnTo>
                <a:close/>
              </a:path>
            </a:pathLst>
          </a:custGeom>
          <a:blipFill>
            <a:blip r:embed="rId6"/>
            <a:stretch>
              <a:fillRect/>
            </a:stretch>
          </a:blipFill>
        </p:spPr>
        <p:txBody>
          <a:bodyPr/>
          <a:lstStyle/>
          <a:p>
            <a:endParaRPr lang="en-US"/>
          </a:p>
        </p:txBody>
      </p:sp>
      <p:sp>
        <p:nvSpPr>
          <p:cNvPr id="10" name="TextBox 10"/>
          <p:cNvSpPr txBox="1"/>
          <p:nvPr/>
        </p:nvSpPr>
        <p:spPr>
          <a:xfrm>
            <a:off x="6208067" y="1508909"/>
            <a:ext cx="5871865" cy="717292"/>
          </a:xfrm>
          <a:prstGeom prst="rect">
            <a:avLst/>
          </a:prstGeom>
        </p:spPr>
        <p:txBody>
          <a:bodyPr lIns="0" tIns="0" rIns="0" bIns="0" rtlCol="0" anchor="t">
            <a:spAutoFit/>
          </a:bodyPr>
          <a:lstStyle/>
          <a:p>
            <a:pPr algn="ctr">
              <a:lnSpc>
                <a:spcPts val="6063"/>
              </a:lnSpc>
            </a:pPr>
            <a:r>
              <a:rPr lang="en-US" sz="3937" b="1">
                <a:solidFill>
                  <a:srgbClr val="000000"/>
                </a:solidFill>
                <a:latin typeface="Quicksand Bold"/>
                <a:ea typeface="Quicksand Bold"/>
                <a:cs typeface="Quicksand Bold"/>
                <a:sym typeface="Quicksand Bold"/>
              </a:rPr>
              <a:t>RULES TO FOLLOW</a:t>
            </a:r>
          </a:p>
        </p:txBody>
      </p:sp>
      <p:sp>
        <p:nvSpPr>
          <p:cNvPr id="11" name="TextBox 11"/>
          <p:cNvSpPr txBox="1"/>
          <p:nvPr/>
        </p:nvSpPr>
        <p:spPr>
          <a:xfrm>
            <a:off x="6635540" y="10067573"/>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grpSp>
        <p:nvGrpSpPr>
          <p:cNvPr id="5" name="Group 5"/>
          <p:cNvGrpSpPr/>
          <p:nvPr/>
        </p:nvGrpSpPr>
        <p:grpSpPr>
          <a:xfrm>
            <a:off x="8742412" y="5923275"/>
            <a:ext cx="5252868" cy="4030944"/>
            <a:chOff x="0" y="0"/>
            <a:chExt cx="1137912" cy="873211"/>
          </a:xfrm>
        </p:grpSpPr>
        <p:sp>
          <p:nvSpPr>
            <p:cNvPr id="6" name="Freeform 6"/>
            <p:cNvSpPr/>
            <p:nvPr/>
          </p:nvSpPr>
          <p:spPr>
            <a:xfrm>
              <a:off x="0" y="0"/>
              <a:ext cx="1137912" cy="873211"/>
            </a:xfrm>
            <a:custGeom>
              <a:avLst/>
              <a:gdLst/>
              <a:ahLst/>
              <a:cxnLst/>
              <a:rect l="l" t="t" r="r" b="b"/>
              <a:pathLst>
                <a:path w="1137912" h="873211">
                  <a:moveTo>
                    <a:pt x="0" y="0"/>
                  </a:moveTo>
                  <a:lnTo>
                    <a:pt x="1137912" y="0"/>
                  </a:lnTo>
                  <a:lnTo>
                    <a:pt x="1137912" y="873211"/>
                  </a:lnTo>
                  <a:lnTo>
                    <a:pt x="0" y="873211"/>
                  </a:lnTo>
                  <a:close/>
                </a:path>
              </a:pathLst>
            </a:custGeom>
            <a:solidFill>
              <a:srgbClr val="000000">
                <a:alpha val="0"/>
              </a:srgbClr>
            </a:solidFill>
            <a:ln w="9525" cap="sq">
              <a:solidFill>
                <a:srgbClr val="000000"/>
              </a:solidFill>
              <a:prstDash val="solid"/>
              <a:miter/>
            </a:ln>
          </p:spPr>
          <p:txBody>
            <a:bodyPr/>
            <a:lstStyle/>
            <a:p>
              <a:endParaRPr lang="en-US"/>
            </a:p>
          </p:txBody>
        </p:sp>
        <p:sp>
          <p:nvSpPr>
            <p:cNvPr id="7" name="TextBox 7"/>
            <p:cNvSpPr txBox="1"/>
            <p:nvPr/>
          </p:nvSpPr>
          <p:spPr>
            <a:xfrm>
              <a:off x="0" y="-38100"/>
              <a:ext cx="1137912" cy="911311"/>
            </a:xfrm>
            <a:prstGeom prst="rect">
              <a:avLst/>
            </a:prstGeom>
          </p:spPr>
          <p:txBody>
            <a:bodyPr lIns="71438" tIns="71438" rIns="71438" bIns="71438" rtlCol="0" anchor="ctr"/>
            <a:lstStyle/>
            <a:p>
              <a:pPr algn="ctr">
                <a:lnSpc>
                  <a:spcPts val="2756"/>
                </a:lnSpc>
              </a:pPr>
              <a:endParaRPr/>
            </a:p>
          </p:txBody>
        </p:sp>
      </p:grpSp>
      <p:pic>
        <p:nvPicPr>
          <p:cNvPr id="8" name="Picture 8"/>
          <p:cNvPicPr>
            <a:picLocks noChangeAspect="1"/>
          </p:cNvPicPr>
          <p:nvPr/>
        </p:nvPicPr>
        <p:blipFill>
          <a:blip r:embed="rId3"/>
          <a:stretch>
            <a:fillRect/>
          </a:stretch>
        </p:blipFill>
        <p:spPr>
          <a:xfrm>
            <a:off x="10002296" y="6541708"/>
            <a:ext cx="2733102" cy="2733102"/>
          </a:xfrm>
          <a:prstGeom prst="rect">
            <a:avLst/>
          </a:prstGeom>
        </p:spPr>
      </p:pic>
      <p:sp>
        <p:nvSpPr>
          <p:cNvPr id="9" name="Freeform 9"/>
          <p:cNvSpPr/>
          <p:nvPr/>
        </p:nvSpPr>
        <p:spPr>
          <a:xfrm>
            <a:off x="2184240" y="5948027"/>
            <a:ext cx="4661907" cy="3981440"/>
          </a:xfrm>
          <a:custGeom>
            <a:avLst/>
            <a:gdLst/>
            <a:ahLst/>
            <a:cxnLst/>
            <a:rect l="l" t="t" r="r" b="b"/>
            <a:pathLst>
              <a:path w="4661907" h="3981440">
                <a:moveTo>
                  <a:pt x="0" y="0"/>
                </a:moveTo>
                <a:lnTo>
                  <a:pt x="4661906" y="0"/>
                </a:lnTo>
                <a:lnTo>
                  <a:pt x="4661906" y="3981440"/>
                </a:lnTo>
                <a:lnTo>
                  <a:pt x="0" y="3981440"/>
                </a:lnTo>
                <a:lnTo>
                  <a:pt x="0" y="0"/>
                </a:lnTo>
                <a:close/>
              </a:path>
            </a:pathLst>
          </a:custGeom>
          <a:blipFill>
            <a:blip r:embed="rId4">
              <a:extLst>
                <a:ext uri="{96DAC541-7B7A-43D3-8B79-37D633B846F1}">
                  <asvg:svgBlip xmlns:asvg="http://schemas.microsoft.com/office/drawing/2016/SVG/main" r:embed="rId5"/>
                </a:ext>
              </a:extLst>
            </a:blip>
            <a:stretch>
              <a:fillRect b="-18273"/>
            </a:stretch>
          </a:blipFill>
        </p:spPr>
        <p:txBody>
          <a:bodyPr/>
          <a:lstStyle/>
          <a:p>
            <a:endParaRPr lang="en-US"/>
          </a:p>
        </p:txBody>
      </p:sp>
      <p:sp>
        <p:nvSpPr>
          <p:cNvPr id="10" name="TextBox 10"/>
          <p:cNvSpPr txBox="1"/>
          <p:nvPr/>
        </p:nvSpPr>
        <p:spPr>
          <a:xfrm>
            <a:off x="5390304" y="554690"/>
            <a:ext cx="7507391" cy="585133"/>
          </a:xfrm>
          <a:prstGeom prst="rect">
            <a:avLst/>
          </a:prstGeom>
        </p:spPr>
        <p:txBody>
          <a:bodyPr lIns="0" tIns="0" rIns="0" bIns="0" rtlCol="0" anchor="t">
            <a:spAutoFit/>
          </a:bodyPr>
          <a:lstStyle/>
          <a:p>
            <a:pPr algn="ctr">
              <a:lnSpc>
                <a:spcPts val="4980"/>
              </a:lnSpc>
            </a:pPr>
            <a:r>
              <a:rPr lang="en-US" sz="3234" b="1">
                <a:solidFill>
                  <a:srgbClr val="000000"/>
                </a:solidFill>
                <a:latin typeface="Quicksand Bold"/>
                <a:ea typeface="Quicksand Bold"/>
                <a:cs typeface="Quicksand Bold"/>
                <a:sym typeface="Quicksand Bold"/>
              </a:rPr>
              <a:t>2026 POSTER CONTEST CATEGORIES</a:t>
            </a:r>
          </a:p>
        </p:txBody>
      </p:sp>
      <p:sp>
        <p:nvSpPr>
          <p:cNvPr id="11" name="TextBox 11"/>
          <p:cNvSpPr txBox="1"/>
          <p:nvPr/>
        </p:nvSpPr>
        <p:spPr>
          <a:xfrm>
            <a:off x="3506522" y="1429145"/>
            <a:ext cx="11274956" cy="4147407"/>
          </a:xfrm>
          <a:prstGeom prst="rect">
            <a:avLst/>
          </a:prstGeom>
        </p:spPr>
        <p:txBody>
          <a:bodyPr lIns="0" tIns="0" rIns="0" bIns="0" rtlCol="0" anchor="t">
            <a:spAutoFit/>
          </a:bodyPr>
          <a:lstStyle/>
          <a:p>
            <a:pPr marL="587061" lvl="1" indent="-293530" algn="l">
              <a:lnSpc>
                <a:spcPts val="4187"/>
              </a:lnSpc>
              <a:buFont typeface="Arial"/>
              <a:buChar char="•"/>
            </a:pPr>
            <a:r>
              <a:rPr lang="en-US" sz="2719" b="1">
                <a:solidFill>
                  <a:srgbClr val="000000"/>
                </a:solidFill>
                <a:latin typeface="Quicksand Bold"/>
                <a:ea typeface="Quicksand Bold"/>
                <a:cs typeface="Quicksand Bold"/>
                <a:sym typeface="Quicksand Bold"/>
              </a:rPr>
              <a:t>Hand-Drawn</a:t>
            </a:r>
            <a:r>
              <a:rPr lang="en-US" sz="2719">
                <a:solidFill>
                  <a:srgbClr val="000000"/>
                </a:solidFill>
                <a:latin typeface="Quicksand"/>
                <a:ea typeface="Quicksand"/>
                <a:cs typeface="Quicksand"/>
                <a:sym typeface="Quicksand"/>
              </a:rPr>
              <a:t>: Created with markers, crayons, paint, colored pencils, or other traditional art materials.</a:t>
            </a:r>
          </a:p>
          <a:p>
            <a:pPr marL="587061" lvl="1" indent="-293530" algn="l">
              <a:lnSpc>
                <a:spcPts val="4187"/>
              </a:lnSpc>
              <a:buFont typeface="Arial"/>
              <a:buChar char="•"/>
            </a:pPr>
            <a:r>
              <a:rPr lang="en-US" sz="2719" b="1">
                <a:solidFill>
                  <a:srgbClr val="000000"/>
                </a:solidFill>
                <a:latin typeface="Quicksand Bold"/>
                <a:ea typeface="Quicksand Bold"/>
                <a:cs typeface="Quicksand Bold"/>
                <a:sym typeface="Quicksand Bold"/>
              </a:rPr>
              <a:t>Digital (Graphic Arts)</a:t>
            </a:r>
            <a:r>
              <a:rPr lang="en-US" sz="2719">
                <a:solidFill>
                  <a:srgbClr val="000000"/>
                </a:solidFill>
                <a:latin typeface="Quicksand"/>
                <a:ea typeface="Quicksand"/>
                <a:cs typeface="Quicksand"/>
                <a:sym typeface="Quicksand"/>
              </a:rPr>
              <a:t>: Created using digital drawing or graphic design software.</a:t>
            </a:r>
          </a:p>
          <a:p>
            <a:pPr marL="587061" lvl="1" indent="-293530" algn="l">
              <a:lnSpc>
                <a:spcPts val="4187"/>
              </a:lnSpc>
              <a:buFont typeface="Arial"/>
              <a:buChar char="•"/>
            </a:pPr>
            <a:r>
              <a:rPr lang="en-US" sz="2719" b="1">
                <a:solidFill>
                  <a:srgbClr val="000000"/>
                </a:solidFill>
                <a:latin typeface="Quicksand Bold"/>
                <a:ea typeface="Quicksand Bold"/>
                <a:cs typeface="Quicksand Bold"/>
                <a:sym typeface="Quicksand Bold"/>
              </a:rPr>
              <a:t>Braille: </a:t>
            </a:r>
            <a:r>
              <a:rPr lang="en-US" sz="2719">
                <a:solidFill>
                  <a:srgbClr val="000000"/>
                </a:solidFill>
                <a:latin typeface="Quicksand"/>
                <a:ea typeface="Quicksand"/>
                <a:cs typeface="Quicksand"/>
                <a:sym typeface="Quicksand"/>
              </a:rPr>
              <a:t>Designed for blind/low vision students who create tactile posters using Braille or raised materials that can be felt.</a:t>
            </a:r>
          </a:p>
          <a:p>
            <a:pPr marL="587061" lvl="1" indent="-293530" algn="l">
              <a:lnSpc>
                <a:spcPts val="4187"/>
              </a:lnSpc>
              <a:buFont typeface="Arial"/>
              <a:buChar char="•"/>
            </a:pPr>
            <a:r>
              <a:rPr lang="en-US" sz="2719" b="1">
                <a:solidFill>
                  <a:srgbClr val="000000"/>
                </a:solidFill>
                <a:latin typeface="Quicksand Bold"/>
                <a:ea typeface="Quicksand Bold"/>
                <a:cs typeface="Quicksand Bold"/>
                <a:sym typeface="Quicksand Bold"/>
              </a:rPr>
              <a:t>Additional Assist:</a:t>
            </a:r>
            <a:r>
              <a:rPr lang="en-US" sz="2719">
                <a:solidFill>
                  <a:srgbClr val="000000"/>
                </a:solidFill>
                <a:latin typeface="Quicksand"/>
                <a:ea typeface="Quicksand"/>
                <a:cs typeface="Quicksand"/>
                <a:sym typeface="Quicksand"/>
              </a:rPr>
              <a:t> For students who require support to complete their posters, ensuring accessibility.</a:t>
            </a:r>
          </a:p>
        </p:txBody>
      </p:sp>
      <p:sp>
        <p:nvSpPr>
          <p:cNvPr id="12" name="TextBox 12"/>
          <p:cNvSpPr txBox="1"/>
          <p:nvPr/>
        </p:nvSpPr>
        <p:spPr>
          <a:xfrm>
            <a:off x="8876677" y="9085923"/>
            <a:ext cx="4984339" cy="676254"/>
          </a:xfrm>
          <a:prstGeom prst="rect">
            <a:avLst/>
          </a:prstGeom>
        </p:spPr>
        <p:txBody>
          <a:bodyPr lIns="0" tIns="0" rIns="0" bIns="0" rtlCol="0" anchor="t">
            <a:spAutoFit/>
          </a:bodyPr>
          <a:lstStyle/>
          <a:p>
            <a:pPr algn="ctr">
              <a:lnSpc>
                <a:spcPts val="2822"/>
              </a:lnSpc>
            </a:pPr>
            <a:r>
              <a:rPr lang="en-US" sz="1832" b="1">
                <a:solidFill>
                  <a:srgbClr val="000000"/>
                </a:solidFill>
                <a:latin typeface="Quicksand Bold"/>
                <a:ea typeface="Quicksand Bold"/>
                <a:cs typeface="Quicksand Bold"/>
                <a:sym typeface="Quicksand Bold"/>
              </a:rPr>
              <a:t>OR DOWNLOAD THE CONTESTS RULES AT HTTPS://WWW.NACDNET.ORG/CONTESTS/</a:t>
            </a:r>
          </a:p>
        </p:txBody>
      </p:sp>
      <p:sp>
        <p:nvSpPr>
          <p:cNvPr id="13" name="TextBox 13"/>
          <p:cNvSpPr txBox="1"/>
          <p:nvPr/>
        </p:nvSpPr>
        <p:spPr>
          <a:xfrm>
            <a:off x="8809545" y="6097324"/>
            <a:ext cx="5118603" cy="672143"/>
          </a:xfrm>
          <a:prstGeom prst="rect">
            <a:avLst/>
          </a:prstGeom>
        </p:spPr>
        <p:txBody>
          <a:bodyPr lIns="0" tIns="0" rIns="0" bIns="0" rtlCol="0" anchor="t">
            <a:spAutoFit/>
          </a:bodyPr>
          <a:lstStyle/>
          <a:p>
            <a:pPr algn="ctr">
              <a:lnSpc>
                <a:spcPts val="2627"/>
              </a:lnSpc>
            </a:pPr>
            <a:r>
              <a:rPr lang="en-US" sz="2189" b="1">
                <a:solidFill>
                  <a:srgbClr val="000000"/>
                </a:solidFill>
                <a:latin typeface="Quicksand Bold"/>
                <a:ea typeface="Quicksand Bold"/>
                <a:cs typeface="Quicksand Bold"/>
                <a:sym typeface="Quicksand Bold"/>
              </a:rPr>
              <a:t>REVIEW CONTEST RULES AND DETAILED INFORMATION</a:t>
            </a:r>
          </a:p>
        </p:txBody>
      </p:sp>
      <p:sp>
        <p:nvSpPr>
          <p:cNvPr id="14" name="TextBox 14"/>
          <p:cNvSpPr txBox="1"/>
          <p:nvPr/>
        </p:nvSpPr>
        <p:spPr>
          <a:xfrm>
            <a:off x="6635540" y="10054453"/>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15" name="Freeform 15"/>
          <p:cNvSpPr/>
          <p:nvPr/>
        </p:nvSpPr>
        <p:spPr>
          <a:xfrm>
            <a:off x="16741195"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6"/>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923908" y="1035845"/>
            <a:ext cx="4723969" cy="2119881"/>
          </a:xfrm>
          <a:custGeom>
            <a:avLst/>
            <a:gdLst/>
            <a:ahLst/>
            <a:cxnLst/>
            <a:rect l="l" t="t" r="r" b="b"/>
            <a:pathLst>
              <a:path w="4723969" h="2119881">
                <a:moveTo>
                  <a:pt x="0" y="0"/>
                </a:moveTo>
                <a:lnTo>
                  <a:pt x="4723969" y="0"/>
                </a:lnTo>
                <a:lnTo>
                  <a:pt x="4723969" y="2119881"/>
                </a:lnTo>
                <a:lnTo>
                  <a:pt x="0" y="21198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1230326">
            <a:off x="2503826" y="700747"/>
            <a:ext cx="2317891" cy="2116042"/>
          </a:xfrm>
          <a:custGeom>
            <a:avLst/>
            <a:gdLst/>
            <a:ahLst/>
            <a:cxnLst/>
            <a:rect l="l" t="t" r="r" b="b"/>
            <a:pathLst>
              <a:path w="2317891" h="2116042">
                <a:moveTo>
                  <a:pt x="0" y="0"/>
                </a:moveTo>
                <a:lnTo>
                  <a:pt x="2317891" y="0"/>
                </a:lnTo>
                <a:lnTo>
                  <a:pt x="2317891" y="2116042"/>
                </a:lnTo>
                <a:lnTo>
                  <a:pt x="0" y="211604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rot="971327">
            <a:off x="14215117" y="785687"/>
            <a:ext cx="1890210" cy="1946162"/>
          </a:xfrm>
          <a:custGeom>
            <a:avLst/>
            <a:gdLst/>
            <a:ahLst/>
            <a:cxnLst/>
            <a:rect l="l" t="t" r="r" b="b"/>
            <a:pathLst>
              <a:path w="1890210" h="1946162">
                <a:moveTo>
                  <a:pt x="0" y="0"/>
                </a:moveTo>
                <a:lnTo>
                  <a:pt x="1890210" y="0"/>
                </a:lnTo>
                <a:lnTo>
                  <a:pt x="1890210" y="1946162"/>
                </a:lnTo>
                <a:lnTo>
                  <a:pt x="0" y="1946162"/>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TextBox 5"/>
          <p:cNvSpPr txBox="1"/>
          <p:nvPr/>
        </p:nvSpPr>
        <p:spPr>
          <a:xfrm>
            <a:off x="4771580" y="247510"/>
            <a:ext cx="9028625" cy="630647"/>
          </a:xfrm>
          <a:prstGeom prst="rect">
            <a:avLst/>
          </a:prstGeom>
        </p:spPr>
        <p:txBody>
          <a:bodyPr lIns="0" tIns="0" rIns="0" bIns="0" rtlCol="0" anchor="t">
            <a:spAutoFit/>
          </a:bodyPr>
          <a:lstStyle/>
          <a:p>
            <a:pPr algn="ctr">
              <a:lnSpc>
                <a:spcPts val="5236"/>
              </a:lnSpc>
            </a:pPr>
            <a:r>
              <a:rPr lang="en-US" sz="3400" b="1">
                <a:solidFill>
                  <a:srgbClr val="000000"/>
                </a:solidFill>
                <a:latin typeface="Quicksand Bold"/>
                <a:ea typeface="Quicksand Bold"/>
                <a:cs typeface="Quicksand Bold"/>
                <a:sym typeface="Quicksand Bold"/>
              </a:rPr>
              <a:t>LOCAL DISTRICT CONTEST INFORMATION:</a:t>
            </a:r>
          </a:p>
        </p:txBody>
      </p:sp>
      <p:sp>
        <p:nvSpPr>
          <p:cNvPr id="6" name="TextBox 6"/>
          <p:cNvSpPr txBox="1"/>
          <p:nvPr/>
        </p:nvSpPr>
        <p:spPr>
          <a:xfrm>
            <a:off x="6218985" y="10020410"/>
            <a:ext cx="5776515" cy="215021"/>
          </a:xfrm>
          <a:prstGeom prst="rect">
            <a:avLst/>
          </a:prstGeom>
        </p:spPr>
        <p:txBody>
          <a:bodyPr lIns="0" tIns="0" rIns="0" bIns="0" rtlCol="0" anchor="t">
            <a:spAutoFit/>
          </a:bodyPr>
          <a:lstStyle/>
          <a:p>
            <a:pPr algn="ctr">
              <a:lnSpc>
                <a:spcPts val="1813"/>
              </a:lnSpc>
              <a:spcBef>
                <a:spcPct val="0"/>
              </a:spcBef>
            </a:pPr>
            <a:r>
              <a:rPr lang="en-US" sz="1295">
                <a:solidFill>
                  <a:srgbClr val="000000"/>
                </a:solidFill>
                <a:latin typeface="Quicksand"/>
                <a:ea typeface="Quicksand"/>
                <a:cs typeface="Quicksand"/>
                <a:sym typeface="Quicksand"/>
              </a:rPr>
              <a:t>National Association of Conservation Districts 2026 Stewardship Celebration</a:t>
            </a:r>
          </a:p>
        </p:txBody>
      </p:sp>
      <p:sp>
        <p:nvSpPr>
          <p:cNvPr id="7" name="Freeform 7"/>
          <p:cNvSpPr/>
          <p:nvPr/>
        </p:nvSpPr>
        <p:spPr>
          <a:xfrm>
            <a:off x="16559992" y="8408453"/>
            <a:ext cx="1193098" cy="1492899"/>
          </a:xfrm>
          <a:custGeom>
            <a:avLst/>
            <a:gdLst/>
            <a:ahLst/>
            <a:cxnLst/>
            <a:rect l="l" t="t" r="r" b="b"/>
            <a:pathLst>
              <a:path w="1193098" h="1492899">
                <a:moveTo>
                  <a:pt x="0" y="0"/>
                </a:moveTo>
                <a:lnTo>
                  <a:pt x="1193098" y="0"/>
                </a:lnTo>
                <a:lnTo>
                  <a:pt x="1193098" y="1492899"/>
                </a:lnTo>
                <a:lnTo>
                  <a:pt x="0" y="1492899"/>
                </a:lnTo>
                <a:lnTo>
                  <a:pt x="0" y="0"/>
                </a:lnTo>
                <a:close/>
              </a:path>
            </a:pathLst>
          </a:custGeom>
          <a:blipFill>
            <a:blip r:embed="rId9"/>
            <a:stretch>
              <a:fillRect/>
            </a:stretch>
          </a:blipFill>
        </p:spPr>
        <p:txBody>
          <a:bodyPr/>
          <a:lstStyle/>
          <a:p>
            <a:endParaRPr lang="en-US"/>
          </a:p>
        </p:txBody>
      </p:sp>
      <p:grpSp>
        <p:nvGrpSpPr>
          <p:cNvPr id="8" name="Group 8"/>
          <p:cNvGrpSpPr/>
          <p:nvPr/>
        </p:nvGrpSpPr>
        <p:grpSpPr>
          <a:xfrm>
            <a:off x="285188" y="267090"/>
            <a:ext cx="17717625" cy="9752820"/>
            <a:chOff x="0" y="0"/>
            <a:chExt cx="3499778" cy="1926483"/>
          </a:xfrm>
        </p:grpSpPr>
        <p:sp>
          <p:nvSpPr>
            <p:cNvPr id="9" name="Freeform 9"/>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10" name="TextBox 10"/>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71800" y="411957"/>
            <a:ext cx="12344400" cy="1714500"/>
            <a:chOff x="0" y="0"/>
            <a:chExt cx="11704320" cy="1625600"/>
          </a:xfrm>
        </p:grpSpPr>
        <p:sp>
          <p:nvSpPr>
            <p:cNvPr id="3" name="Freeform 3"/>
            <p:cNvSpPr/>
            <p:nvPr/>
          </p:nvSpPr>
          <p:spPr>
            <a:xfrm>
              <a:off x="0" y="0"/>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p:spPr>
          <p:txBody>
            <a:bodyPr/>
            <a:lstStyle/>
            <a:p>
              <a:endParaRPr lang="en-US"/>
            </a:p>
          </p:txBody>
        </p:sp>
        <p:sp>
          <p:nvSpPr>
            <p:cNvPr id="4" name="TextBox 4"/>
            <p:cNvSpPr txBox="1"/>
            <p:nvPr/>
          </p:nvSpPr>
          <p:spPr>
            <a:xfrm>
              <a:off x="0" y="-9525"/>
              <a:ext cx="11704320" cy="1635125"/>
            </a:xfrm>
            <a:prstGeom prst="rect">
              <a:avLst/>
            </a:prstGeom>
          </p:spPr>
          <p:txBody>
            <a:bodyPr lIns="0" tIns="0" rIns="0" bIns="0" rtlCol="0" anchor="ctr"/>
            <a:lstStyle/>
            <a:p>
              <a:pPr algn="ctr">
                <a:lnSpc>
                  <a:spcPts val="7919"/>
                </a:lnSpc>
              </a:pPr>
              <a:r>
                <a:rPr lang="en-US" sz="6599" b="1">
                  <a:solidFill>
                    <a:srgbClr val="000000"/>
                  </a:solidFill>
                  <a:latin typeface="Quicksand Bold"/>
                  <a:ea typeface="Quicksand Bold"/>
                  <a:cs typeface="Quicksand Bold"/>
                  <a:sym typeface="Quicksand Bold"/>
                </a:rPr>
                <a:t>What Is Soil?</a:t>
              </a:r>
            </a:p>
          </p:txBody>
        </p:sp>
      </p:grpSp>
      <p:sp>
        <p:nvSpPr>
          <p:cNvPr id="5" name="TextBox 5"/>
          <p:cNvSpPr txBox="1"/>
          <p:nvPr/>
        </p:nvSpPr>
        <p:spPr>
          <a:xfrm>
            <a:off x="3314700" y="2126457"/>
            <a:ext cx="11658600" cy="3725991"/>
          </a:xfrm>
          <a:prstGeom prst="rect">
            <a:avLst/>
          </a:prstGeom>
        </p:spPr>
        <p:txBody>
          <a:bodyPr lIns="0" tIns="0" rIns="0" bIns="0" rtlCol="0" anchor="t">
            <a:spAutoFit/>
          </a:bodyPr>
          <a:lstStyle/>
          <a:p>
            <a:pPr algn="ctr">
              <a:lnSpc>
                <a:spcPts val="5998"/>
              </a:lnSpc>
            </a:pPr>
            <a:r>
              <a:rPr lang="en-US" sz="4998">
                <a:solidFill>
                  <a:srgbClr val="000000"/>
                </a:solidFill>
                <a:latin typeface="Quicksand"/>
                <a:ea typeface="Quicksand"/>
                <a:cs typeface="Quicksand"/>
                <a:sym typeface="Quicksand"/>
              </a:rPr>
              <a:t> Soil is more than dirt. It’s made of minerals, air, water, and organic matter (bits of plants and animals). It’s alive with tiny organisms that help plants grow and keep the land healthy.</a:t>
            </a:r>
          </a:p>
        </p:txBody>
      </p:sp>
      <p:sp>
        <p:nvSpPr>
          <p:cNvPr id="6" name="Freeform 6"/>
          <p:cNvSpPr/>
          <p:nvPr/>
        </p:nvSpPr>
        <p:spPr>
          <a:xfrm>
            <a:off x="5431572" y="6363420"/>
            <a:ext cx="7424857" cy="3276218"/>
          </a:xfrm>
          <a:custGeom>
            <a:avLst/>
            <a:gdLst/>
            <a:ahLst/>
            <a:cxnLst/>
            <a:rect l="l" t="t" r="r" b="b"/>
            <a:pathLst>
              <a:path w="7424857" h="3276218">
                <a:moveTo>
                  <a:pt x="0" y="0"/>
                </a:moveTo>
                <a:lnTo>
                  <a:pt x="7424856" y="0"/>
                </a:lnTo>
                <a:lnTo>
                  <a:pt x="7424856" y="3276218"/>
                </a:lnTo>
                <a:lnTo>
                  <a:pt x="0" y="3276218"/>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6635540" y="10057077"/>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8" name="Freeform 8"/>
          <p:cNvSpPr/>
          <p:nvPr/>
        </p:nvSpPr>
        <p:spPr>
          <a:xfrm>
            <a:off x="16741195"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4"/>
            <a:stretch>
              <a:fillRect/>
            </a:stretch>
          </a:blipFill>
        </p:spPr>
        <p:txBody>
          <a:bodyPr/>
          <a:lstStyle/>
          <a:p>
            <a:endParaRPr lang="en-US"/>
          </a:p>
        </p:txBody>
      </p:sp>
      <p:grpSp>
        <p:nvGrpSpPr>
          <p:cNvPr id="9" name="Group 9"/>
          <p:cNvGrpSpPr/>
          <p:nvPr/>
        </p:nvGrpSpPr>
        <p:grpSpPr>
          <a:xfrm>
            <a:off x="285188" y="267090"/>
            <a:ext cx="17717625" cy="9752820"/>
            <a:chOff x="0" y="0"/>
            <a:chExt cx="3499778" cy="1926483"/>
          </a:xfrm>
        </p:grpSpPr>
        <p:sp>
          <p:nvSpPr>
            <p:cNvPr id="10" name="Freeform 10"/>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11" name="TextBox 11"/>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Freeform 5"/>
          <p:cNvSpPr/>
          <p:nvPr/>
        </p:nvSpPr>
        <p:spPr>
          <a:xfrm>
            <a:off x="365435" y="6972416"/>
            <a:ext cx="17548038" cy="2966350"/>
          </a:xfrm>
          <a:custGeom>
            <a:avLst/>
            <a:gdLst/>
            <a:ahLst/>
            <a:cxnLst/>
            <a:rect l="l" t="t" r="r" b="b"/>
            <a:pathLst>
              <a:path w="17548038" h="2966350">
                <a:moveTo>
                  <a:pt x="0" y="0"/>
                </a:moveTo>
                <a:lnTo>
                  <a:pt x="17548038" y="0"/>
                </a:lnTo>
                <a:lnTo>
                  <a:pt x="17548038" y="2966350"/>
                </a:lnTo>
                <a:lnTo>
                  <a:pt x="0" y="2966350"/>
                </a:lnTo>
                <a:lnTo>
                  <a:pt x="0" y="0"/>
                </a:lnTo>
                <a:close/>
              </a:path>
            </a:pathLst>
          </a:custGeom>
          <a:blipFill>
            <a:blip r:embed="rId3"/>
            <a:stretch>
              <a:fillRect l="-2082" t="-794" r="-2134" b="-44086"/>
            </a:stretch>
          </a:blipFill>
        </p:spPr>
        <p:txBody>
          <a:bodyPr/>
          <a:lstStyle/>
          <a:p>
            <a:endParaRPr lang="en-US"/>
          </a:p>
        </p:txBody>
      </p:sp>
      <p:grpSp>
        <p:nvGrpSpPr>
          <p:cNvPr id="6" name="Group 6"/>
          <p:cNvGrpSpPr/>
          <p:nvPr/>
        </p:nvGrpSpPr>
        <p:grpSpPr>
          <a:xfrm>
            <a:off x="4502896" y="322722"/>
            <a:ext cx="9282208" cy="1411955"/>
            <a:chOff x="0" y="0"/>
            <a:chExt cx="10816028" cy="1645271"/>
          </a:xfrm>
        </p:grpSpPr>
        <p:sp>
          <p:nvSpPr>
            <p:cNvPr id="7" name="Freeform 7"/>
            <p:cNvSpPr/>
            <p:nvPr/>
          </p:nvSpPr>
          <p:spPr>
            <a:xfrm>
              <a:off x="0" y="0"/>
              <a:ext cx="10816027" cy="1645271"/>
            </a:xfrm>
            <a:custGeom>
              <a:avLst/>
              <a:gdLst/>
              <a:ahLst/>
              <a:cxnLst/>
              <a:rect l="l" t="t" r="r" b="b"/>
              <a:pathLst>
                <a:path w="10816027" h="1645271">
                  <a:moveTo>
                    <a:pt x="0" y="0"/>
                  </a:moveTo>
                  <a:lnTo>
                    <a:pt x="10816027" y="0"/>
                  </a:lnTo>
                  <a:lnTo>
                    <a:pt x="10816027" y="1645271"/>
                  </a:lnTo>
                  <a:lnTo>
                    <a:pt x="0" y="1645271"/>
                  </a:lnTo>
                  <a:close/>
                </a:path>
              </a:pathLst>
            </a:custGeom>
            <a:solidFill>
              <a:srgbClr val="000000">
                <a:alpha val="0"/>
              </a:srgbClr>
            </a:solidFill>
          </p:spPr>
          <p:txBody>
            <a:bodyPr/>
            <a:lstStyle/>
            <a:p>
              <a:endParaRPr lang="en-US"/>
            </a:p>
          </p:txBody>
        </p:sp>
        <p:sp>
          <p:nvSpPr>
            <p:cNvPr id="8" name="TextBox 8"/>
            <p:cNvSpPr txBox="1"/>
            <p:nvPr/>
          </p:nvSpPr>
          <p:spPr>
            <a:xfrm>
              <a:off x="0" y="-9525"/>
              <a:ext cx="10816028" cy="1654796"/>
            </a:xfrm>
            <a:prstGeom prst="rect">
              <a:avLst/>
            </a:prstGeom>
          </p:spPr>
          <p:txBody>
            <a:bodyPr lIns="0" tIns="0" rIns="0" bIns="0" rtlCol="0" anchor="ctr"/>
            <a:lstStyle/>
            <a:p>
              <a:pPr algn="ctr">
                <a:lnSpc>
                  <a:spcPts val="7919"/>
                </a:lnSpc>
              </a:pPr>
              <a:r>
                <a:rPr lang="en-US" sz="6599" b="1">
                  <a:solidFill>
                    <a:srgbClr val="000000"/>
                  </a:solidFill>
                  <a:latin typeface="Quicksand Bold"/>
                  <a:ea typeface="Quicksand Bold"/>
                  <a:cs typeface="Quicksand Bold"/>
                  <a:sym typeface="Quicksand Bold"/>
                </a:rPr>
                <a:t>Why Soil Matters</a:t>
              </a:r>
            </a:p>
          </p:txBody>
        </p:sp>
      </p:grpSp>
      <p:sp>
        <p:nvSpPr>
          <p:cNvPr id="9" name="Freeform 9"/>
          <p:cNvSpPr/>
          <p:nvPr/>
        </p:nvSpPr>
        <p:spPr>
          <a:xfrm>
            <a:off x="2644845" y="3083938"/>
            <a:ext cx="1858051" cy="1958420"/>
          </a:xfrm>
          <a:custGeom>
            <a:avLst/>
            <a:gdLst/>
            <a:ahLst/>
            <a:cxnLst/>
            <a:rect l="l" t="t" r="r" b="b"/>
            <a:pathLst>
              <a:path w="1858051" h="1958420">
                <a:moveTo>
                  <a:pt x="0" y="0"/>
                </a:moveTo>
                <a:lnTo>
                  <a:pt x="1858051" y="0"/>
                </a:lnTo>
                <a:lnTo>
                  <a:pt x="1858051" y="1958420"/>
                </a:lnTo>
                <a:lnTo>
                  <a:pt x="0" y="195842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2347785" y="3285599"/>
            <a:ext cx="2147302" cy="1406483"/>
          </a:xfrm>
          <a:custGeom>
            <a:avLst/>
            <a:gdLst/>
            <a:ahLst/>
            <a:cxnLst/>
            <a:rect l="l" t="t" r="r" b="b"/>
            <a:pathLst>
              <a:path w="2147302" h="1406483">
                <a:moveTo>
                  <a:pt x="0" y="0"/>
                </a:moveTo>
                <a:lnTo>
                  <a:pt x="2147302" y="0"/>
                </a:lnTo>
                <a:lnTo>
                  <a:pt x="2147302" y="1406483"/>
                </a:lnTo>
                <a:lnTo>
                  <a:pt x="0" y="1406483"/>
                </a:lnTo>
                <a:lnTo>
                  <a:pt x="0" y="0"/>
                </a:lnTo>
                <a:close/>
              </a:path>
            </a:pathLst>
          </a:custGeom>
          <a:blipFill>
            <a:blip r:embed="rId6"/>
            <a:stretch>
              <a:fillRect/>
            </a:stretch>
          </a:blipFill>
        </p:spPr>
        <p:txBody>
          <a:bodyPr/>
          <a:lstStyle/>
          <a:p>
            <a:endParaRPr lang="en-US"/>
          </a:p>
        </p:txBody>
      </p:sp>
      <p:sp>
        <p:nvSpPr>
          <p:cNvPr id="11" name="Freeform 11"/>
          <p:cNvSpPr/>
          <p:nvPr/>
        </p:nvSpPr>
        <p:spPr>
          <a:xfrm>
            <a:off x="9388535" y="3285599"/>
            <a:ext cx="2263925" cy="1805480"/>
          </a:xfrm>
          <a:custGeom>
            <a:avLst/>
            <a:gdLst/>
            <a:ahLst/>
            <a:cxnLst/>
            <a:rect l="l" t="t" r="r" b="b"/>
            <a:pathLst>
              <a:path w="2263925" h="1805480">
                <a:moveTo>
                  <a:pt x="0" y="0"/>
                </a:moveTo>
                <a:lnTo>
                  <a:pt x="2263925" y="0"/>
                </a:lnTo>
                <a:lnTo>
                  <a:pt x="2263925" y="1805480"/>
                </a:lnTo>
                <a:lnTo>
                  <a:pt x="0" y="1805480"/>
                </a:lnTo>
                <a:lnTo>
                  <a:pt x="0" y="0"/>
                </a:lnTo>
                <a:close/>
              </a:path>
            </a:pathLst>
          </a:custGeom>
          <a:blipFill>
            <a:blip r:embed="rId7"/>
            <a:stretch>
              <a:fillRect/>
            </a:stretch>
          </a:blipFill>
        </p:spPr>
        <p:txBody>
          <a:bodyPr/>
          <a:lstStyle/>
          <a:p>
            <a:endParaRPr lang="en-US"/>
          </a:p>
        </p:txBody>
      </p:sp>
      <p:sp>
        <p:nvSpPr>
          <p:cNvPr id="12" name="Freeform 12"/>
          <p:cNvSpPr/>
          <p:nvPr/>
        </p:nvSpPr>
        <p:spPr>
          <a:xfrm>
            <a:off x="6684767" y="3083938"/>
            <a:ext cx="2011931" cy="1436016"/>
          </a:xfrm>
          <a:custGeom>
            <a:avLst/>
            <a:gdLst/>
            <a:ahLst/>
            <a:cxnLst/>
            <a:rect l="l" t="t" r="r" b="b"/>
            <a:pathLst>
              <a:path w="2011931" h="1436016">
                <a:moveTo>
                  <a:pt x="0" y="0"/>
                </a:moveTo>
                <a:lnTo>
                  <a:pt x="2011931" y="0"/>
                </a:lnTo>
                <a:lnTo>
                  <a:pt x="2011931" y="1436016"/>
                </a:lnTo>
                <a:lnTo>
                  <a:pt x="0" y="1436016"/>
                </a:lnTo>
                <a:lnTo>
                  <a:pt x="0" y="0"/>
                </a:lnTo>
                <a:close/>
              </a:path>
            </a:pathLst>
          </a:custGeom>
          <a:blipFill>
            <a:blip r:embed="rId8"/>
            <a:stretch>
              <a:fillRect/>
            </a:stretch>
          </a:blipFill>
        </p:spPr>
        <p:txBody>
          <a:bodyPr/>
          <a:lstStyle/>
          <a:p>
            <a:endParaRPr lang="en-US"/>
          </a:p>
        </p:txBody>
      </p:sp>
      <p:sp>
        <p:nvSpPr>
          <p:cNvPr id="13" name="Freeform 13"/>
          <p:cNvSpPr/>
          <p:nvPr/>
        </p:nvSpPr>
        <p:spPr>
          <a:xfrm>
            <a:off x="14512394" y="5191567"/>
            <a:ext cx="2128453" cy="1082850"/>
          </a:xfrm>
          <a:custGeom>
            <a:avLst/>
            <a:gdLst/>
            <a:ahLst/>
            <a:cxnLst/>
            <a:rect l="l" t="t" r="r" b="b"/>
            <a:pathLst>
              <a:path w="2128453" h="1082850">
                <a:moveTo>
                  <a:pt x="0" y="0"/>
                </a:moveTo>
                <a:lnTo>
                  <a:pt x="2128453" y="0"/>
                </a:lnTo>
                <a:lnTo>
                  <a:pt x="2128453" y="1082851"/>
                </a:lnTo>
                <a:lnTo>
                  <a:pt x="0" y="1082851"/>
                </a:lnTo>
                <a:lnTo>
                  <a:pt x="0" y="0"/>
                </a:lnTo>
                <a:close/>
              </a:path>
            </a:pathLst>
          </a:custGeom>
          <a:blipFill>
            <a:blip r:embed="rId9"/>
            <a:stretch>
              <a:fillRect/>
            </a:stretch>
          </a:blipFill>
        </p:spPr>
        <p:txBody>
          <a:bodyPr/>
          <a:lstStyle/>
          <a:p>
            <a:endParaRPr lang="en-US"/>
          </a:p>
        </p:txBody>
      </p:sp>
      <p:sp>
        <p:nvSpPr>
          <p:cNvPr id="14" name="Freeform 14"/>
          <p:cNvSpPr/>
          <p:nvPr/>
        </p:nvSpPr>
        <p:spPr>
          <a:xfrm rot="-9783274">
            <a:off x="10926537" y="5747829"/>
            <a:ext cx="750754" cy="992732"/>
          </a:xfrm>
          <a:custGeom>
            <a:avLst/>
            <a:gdLst/>
            <a:ahLst/>
            <a:cxnLst/>
            <a:rect l="l" t="t" r="r" b="b"/>
            <a:pathLst>
              <a:path w="750754" h="992732">
                <a:moveTo>
                  <a:pt x="0" y="0"/>
                </a:moveTo>
                <a:lnTo>
                  <a:pt x="750753" y="0"/>
                </a:lnTo>
                <a:lnTo>
                  <a:pt x="750753" y="992732"/>
                </a:lnTo>
                <a:lnTo>
                  <a:pt x="0" y="9927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rot="9045924" flipH="1">
            <a:off x="7012949" y="5859578"/>
            <a:ext cx="750754" cy="992732"/>
          </a:xfrm>
          <a:custGeom>
            <a:avLst/>
            <a:gdLst/>
            <a:ahLst/>
            <a:cxnLst/>
            <a:rect l="l" t="t" r="r" b="b"/>
            <a:pathLst>
              <a:path w="750754" h="992732">
                <a:moveTo>
                  <a:pt x="750754" y="0"/>
                </a:moveTo>
                <a:lnTo>
                  <a:pt x="0" y="0"/>
                </a:lnTo>
                <a:lnTo>
                  <a:pt x="0" y="992732"/>
                </a:lnTo>
                <a:lnTo>
                  <a:pt x="750754" y="992732"/>
                </a:lnTo>
                <a:lnTo>
                  <a:pt x="75075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6" name="Freeform 16"/>
          <p:cNvSpPr/>
          <p:nvPr/>
        </p:nvSpPr>
        <p:spPr>
          <a:xfrm rot="-9434640" flipH="1">
            <a:off x="8859477" y="5818001"/>
            <a:ext cx="750754" cy="992732"/>
          </a:xfrm>
          <a:custGeom>
            <a:avLst/>
            <a:gdLst/>
            <a:ahLst/>
            <a:cxnLst/>
            <a:rect l="l" t="t" r="r" b="b"/>
            <a:pathLst>
              <a:path w="750754" h="992732">
                <a:moveTo>
                  <a:pt x="750754" y="0"/>
                </a:moveTo>
                <a:lnTo>
                  <a:pt x="0" y="0"/>
                </a:lnTo>
                <a:lnTo>
                  <a:pt x="0" y="992732"/>
                </a:lnTo>
                <a:lnTo>
                  <a:pt x="750754" y="992732"/>
                </a:lnTo>
                <a:lnTo>
                  <a:pt x="750754"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Freeform 17"/>
          <p:cNvSpPr/>
          <p:nvPr/>
        </p:nvSpPr>
        <p:spPr>
          <a:xfrm>
            <a:off x="4153597" y="4456266"/>
            <a:ext cx="2531171" cy="1749672"/>
          </a:xfrm>
          <a:custGeom>
            <a:avLst/>
            <a:gdLst/>
            <a:ahLst/>
            <a:cxnLst/>
            <a:rect l="l" t="t" r="r" b="b"/>
            <a:pathLst>
              <a:path w="2531171" h="1749672">
                <a:moveTo>
                  <a:pt x="0" y="0"/>
                </a:moveTo>
                <a:lnTo>
                  <a:pt x="2531170" y="0"/>
                </a:lnTo>
                <a:lnTo>
                  <a:pt x="2531170" y="1749672"/>
                </a:lnTo>
                <a:lnTo>
                  <a:pt x="0" y="1749672"/>
                </a:lnTo>
                <a:lnTo>
                  <a:pt x="0" y="0"/>
                </a:lnTo>
                <a:close/>
              </a:path>
            </a:pathLst>
          </a:custGeom>
          <a:blipFill>
            <a:blip r:embed="rId12"/>
            <a:stretch>
              <a:fillRect/>
            </a:stretch>
          </a:blipFill>
        </p:spPr>
        <p:txBody>
          <a:bodyPr/>
          <a:lstStyle/>
          <a:p>
            <a:endParaRPr lang="en-US"/>
          </a:p>
        </p:txBody>
      </p:sp>
      <p:sp>
        <p:nvSpPr>
          <p:cNvPr id="18" name="Freeform 18"/>
          <p:cNvSpPr/>
          <p:nvPr/>
        </p:nvSpPr>
        <p:spPr>
          <a:xfrm>
            <a:off x="7880864" y="4858157"/>
            <a:ext cx="1220504" cy="945891"/>
          </a:xfrm>
          <a:custGeom>
            <a:avLst/>
            <a:gdLst/>
            <a:ahLst/>
            <a:cxnLst/>
            <a:rect l="l" t="t" r="r" b="b"/>
            <a:pathLst>
              <a:path w="1220504" h="945891">
                <a:moveTo>
                  <a:pt x="0" y="0"/>
                </a:moveTo>
                <a:lnTo>
                  <a:pt x="1220505" y="0"/>
                </a:lnTo>
                <a:lnTo>
                  <a:pt x="1220505" y="945890"/>
                </a:lnTo>
                <a:lnTo>
                  <a:pt x="0" y="94589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12257219" y="6189400"/>
            <a:ext cx="959775" cy="986916"/>
          </a:xfrm>
          <a:custGeom>
            <a:avLst/>
            <a:gdLst/>
            <a:ahLst/>
            <a:cxnLst/>
            <a:rect l="l" t="t" r="r" b="b"/>
            <a:pathLst>
              <a:path w="959775" h="986916">
                <a:moveTo>
                  <a:pt x="0" y="0"/>
                </a:moveTo>
                <a:lnTo>
                  <a:pt x="959775" y="0"/>
                </a:lnTo>
                <a:lnTo>
                  <a:pt x="959775" y="986916"/>
                </a:lnTo>
                <a:lnTo>
                  <a:pt x="0" y="986916"/>
                </a:lnTo>
                <a:lnTo>
                  <a:pt x="0" y="0"/>
                </a:lnTo>
                <a:close/>
              </a:path>
            </a:pathLst>
          </a:custGeom>
          <a:blipFill>
            <a:blip r:embed="rId15"/>
            <a:stretch>
              <a:fillRect/>
            </a:stretch>
          </a:blipFill>
        </p:spPr>
        <p:txBody>
          <a:bodyPr/>
          <a:lstStyle/>
          <a:p>
            <a:endParaRPr lang="en-US"/>
          </a:p>
        </p:txBody>
      </p:sp>
      <p:sp>
        <p:nvSpPr>
          <p:cNvPr id="20" name="Freeform 20"/>
          <p:cNvSpPr/>
          <p:nvPr/>
        </p:nvSpPr>
        <p:spPr>
          <a:xfrm>
            <a:off x="16272442" y="3285599"/>
            <a:ext cx="937507" cy="841412"/>
          </a:xfrm>
          <a:custGeom>
            <a:avLst/>
            <a:gdLst/>
            <a:ahLst/>
            <a:cxnLst/>
            <a:rect l="l" t="t" r="r" b="b"/>
            <a:pathLst>
              <a:path w="937507" h="841412">
                <a:moveTo>
                  <a:pt x="0" y="0"/>
                </a:moveTo>
                <a:lnTo>
                  <a:pt x="937507" y="0"/>
                </a:lnTo>
                <a:lnTo>
                  <a:pt x="937507" y="841412"/>
                </a:lnTo>
                <a:lnTo>
                  <a:pt x="0" y="841412"/>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1" name="Freeform 21"/>
          <p:cNvSpPr/>
          <p:nvPr/>
        </p:nvSpPr>
        <p:spPr>
          <a:xfrm>
            <a:off x="3943833" y="6447303"/>
            <a:ext cx="1024612" cy="627575"/>
          </a:xfrm>
          <a:custGeom>
            <a:avLst/>
            <a:gdLst/>
            <a:ahLst/>
            <a:cxnLst/>
            <a:rect l="l" t="t" r="r" b="b"/>
            <a:pathLst>
              <a:path w="1024612" h="627575">
                <a:moveTo>
                  <a:pt x="0" y="0"/>
                </a:moveTo>
                <a:lnTo>
                  <a:pt x="1024612" y="0"/>
                </a:lnTo>
                <a:lnTo>
                  <a:pt x="1024612" y="627574"/>
                </a:lnTo>
                <a:lnTo>
                  <a:pt x="0" y="62757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2" name="Freeform 22"/>
          <p:cNvSpPr/>
          <p:nvPr/>
        </p:nvSpPr>
        <p:spPr>
          <a:xfrm>
            <a:off x="6414486" y="6658274"/>
            <a:ext cx="403857" cy="518042"/>
          </a:xfrm>
          <a:custGeom>
            <a:avLst/>
            <a:gdLst/>
            <a:ahLst/>
            <a:cxnLst/>
            <a:rect l="l" t="t" r="r" b="b"/>
            <a:pathLst>
              <a:path w="403857" h="518042">
                <a:moveTo>
                  <a:pt x="0" y="0"/>
                </a:moveTo>
                <a:lnTo>
                  <a:pt x="403857" y="0"/>
                </a:lnTo>
                <a:lnTo>
                  <a:pt x="403857" y="518042"/>
                </a:lnTo>
                <a:lnTo>
                  <a:pt x="0" y="518042"/>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23" name="Freeform 23"/>
          <p:cNvSpPr/>
          <p:nvPr/>
        </p:nvSpPr>
        <p:spPr>
          <a:xfrm>
            <a:off x="1115321" y="4830252"/>
            <a:ext cx="1354517" cy="1659439"/>
          </a:xfrm>
          <a:custGeom>
            <a:avLst/>
            <a:gdLst/>
            <a:ahLst/>
            <a:cxnLst/>
            <a:rect l="l" t="t" r="r" b="b"/>
            <a:pathLst>
              <a:path w="1354517" h="1659439">
                <a:moveTo>
                  <a:pt x="0" y="0"/>
                </a:moveTo>
                <a:lnTo>
                  <a:pt x="1354518" y="0"/>
                </a:lnTo>
                <a:lnTo>
                  <a:pt x="1354518" y="1659440"/>
                </a:lnTo>
                <a:lnTo>
                  <a:pt x="0" y="1659440"/>
                </a:lnTo>
                <a:lnTo>
                  <a:pt x="0" y="0"/>
                </a:lnTo>
                <a:close/>
              </a:path>
            </a:pathLst>
          </a:custGeom>
          <a:blipFill>
            <a:blip r:embed="rId22"/>
            <a:stretch>
              <a:fillRect/>
            </a:stretch>
          </a:blipFill>
        </p:spPr>
        <p:txBody>
          <a:bodyPr/>
          <a:lstStyle/>
          <a:p>
            <a:endParaRPr lang="en-US"/>
          </a:p>
        </p:txBody>
      </p:sp>
      <p:sp>
        <p:nvSpPr>
          <p:cNvPr id="24" name="TextBox 24"/>
          <p:cNvSpPr txBox="1"/>
          <p:nvPr/>
        </p:nvSpPr>
        <p:spPr>
          <a:xfrm>
            <a:off x="3143828" y="8100539"/>
            <a:ext cx="11471960" cy="1527517"/>
          </a:xfrm>
          <a:prstGeom prst="rect">
            <a:avLst/>
          </a:prstGeom>
        </p:spPr>
        <p:txBody>
          <a:bodyPr lIns="0" tIns="0" rIns="0" bIns="0" rtlCol="0" anchor="t">
            <a:spAutoFit/>
          </a:bodyPr>
          <a:lstStyle/>
          <a:p>
            <a:pPr algn="ctr">
              <a:lnSpc>
                <a:spcPts val="4049"/>
              </a:lnSpc>
            </a:pPr>
            <a:r>
              <a:rPr lang="en-US" sz="3374" b="1">
                <a:solidFill>
                  <a:srgbClr val="FFFFFF"/>
                </a:solidFill>
                <a:latin typeface="Quicksand Bold"/>
                <a:ea typeface="Quicksand Bold"/>
                <a:cs typeface="Quicksand Bold"/>
                <a:sym typeface="Quicksand Bold"/>
              </a:rPr>
              <a:t>Soil connects ecosystems by supporting vegetation, storing and filtering water, and providing the structure that sustains biodiversity and human communities.</a:t>
            </a:r>
          </a:p>
        </p:txBody>
      </p:sp>
      <p:sp>
        <p:nvSpPr>
          <p:cNvPr id="25" name="Freeform 25"/>
          <p:cNvSpPr/>
          <p:nvPr/>
        </p:nvSpPr>
        <p:spPr>
          <a:xfrm>
            <a:off x="16741195"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23"/>
            <a:stretch>
              <a:fillRect/>
            </a:stretch>
          </a:blipFill>
        </p:spPr>
        <p:txBody>
          <a:bodyPr/>
          <a:lstStyle/>
          <a:p>
            <a:endParaRPr lang="en-US"/>
          </a:p>
        </p:txBody>
      </p:sp>
      <p:sp>
        <p:nvSpPr>
          <p:cNvPr id="26" name="TextBox 26"/>
          <p:cNvSpPr txBox="1"/>
          <p:nvPr/>
        </p:nvSpPr>
        <p:spPr>
          <a:xfrm>
            <a:off x="3143828" y="1661014"/>
            <a:ext cx="12000345" cy="1169194"/>
          </a:xfrm>
          <a:prstGeom prst="rect">
            <a:avLst/>
          </a:prstGeom>
        </p:spPr>
        <p:txBody>
          <a:bodyPr lIns="0" tIns="0" rIns="0" bIns="0" rtlCol="0" anchor="t">
            <a:spAutoFit/>
          </a:bodyPr>
          <a:lstStyle/>
          <a:p>
            <a:pPr algn="ctr">
              <a:lnSpc>
                <a:spcPts val="4686"/>
              </a:lnSpc>
            </a:pPr>
            <a:r>
              <a:rPr lang="en-US" sz="3905">
                <a:solidFill>
                  <a:srgbClr val="000000"/>
                </a:solidFill>
                <a:latin typeface="Quicksand"/>
                <a:ea typeface="Quicksand"/>
                <a:cs typeface="Quicksand"/>
                <a:sym typeface="Quicksand"/>
              </a:rPr>
              <a:t>Soil is the foundation of life across every landscape, whether coastal, desert, forest, island, or grassland. </a:t>
            </a:r>
          </a:p>
        </p:txBody>
      </p:sp>
      <p:sp>
        <p:nvSpPr>
          <p:cNvPr id="27" name="TextBox 27"/>
          <p:cNvSpPr txBox="1"/>
          <p:nvPr/>
        </p:nvSpPr>
        <p:spPr>
          <a:xfrm>
            <a:off x="6635576" y="10058010"/>
            <a:ext cx="5016847" cy="19049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grpSp>
        <p:nvGrpSpPr>
          <p:cNvPr id="5" name="Group 5"/>
          <p:cNvGrpSpPr/>
          <p:nvPr/>
        </p:nvGrpSpPr>
        <p:grpSpPr>
          <a:xfrm>
            <a:off x="1924496" y="398821"/>
            <a:ext cx="14439007" cy="1395074"/>
            <a:chOff x="0" y="0"/>
            <a:chExt cx="16824952" cy="1625600"/>
          </a:xfrm>
        </p:grpSpPr>
        <p:sp>
          <p:nvSpPr>
            <p:cNvPr id="6" name="Freeform 6"/>
            <p:cNvSpPr/>
            <p:nvPr/>
          </p:nvSpPr>
          <p:spPr>
            <a:xfrm>
              <a:off x="0" y="0"/>
              <a:ext cx="16824951" cy="1625600"/>
            </a:xfrm>
            <a:custGeom>
              <a:avLst/>
              <a:gdLst/>
              <a:ahLst/>
              <a:cxnLst/>
              <a:rect l="l" t="t" r="r" b="b"/>
              <a:pathLst>
                <a:path w="16824951" h="1625600">
                  <a:moveTo>
                    <a:pt x="0" y="0"/>
                  </a:moveTo>
                  <a:lnTo>
                    <a:pt x="16824951" y="0"/>
                  </a:lnTo>
                  <a:lnTo>
                    <a:pt x="16824951" y="1625600"/>
                  </a:lnTo>
                  <a:lnTo>
                    <a:pt x="0" y="1625600"/>
                  </a:lnTo>
                  <a:close/>
                </a:path>
              </a:pathLst>
            </a:custGeom>
            <a:solidFill>
              <a:srgbClr val="000000">
                <a:alpha val="0"/>
              </a:srgbClr>
            </a:solidFill>
          </p:spPr>
          <p:txBody>
            <a:bodyPr/>
            <a:lstStyle/>
            <a:p>
              <a:endParaRPr lang="en-US"/>
            </a:p>
          </p:txBody>
        </p:sp>
        <p:sp>
          <p:nvSpPr>
            <p:cNvPr id="7" name="TextBox 7"/>
            <p:cNvSpPr txBox="1"/>
            <p:nvPr/>
          </p:nvSpPr>
          <p:spPr>
            <a:xfrm>
              <a:off x="0" y="0"/>
              <a:ext cx="16824952" cy="1625600"/>
            </a:xfrm>
            <a:prstGeom prst="rect">
              <a:avLst/>
            </a:prstGeom>
          </p:spPr>
          <p:txBody>
            <a:bodyPr lIns="0" tIns="0" rIns="0" bIns="0" rtlCol="0" anchor="ctr"/>
            <a:lstStyle/>
            <a:p>
              <a:pPr algn="ctr">
                <a:lnSpc>
                  <a:spcPts val="6075"/>
                </a:lnSpc>
              </a:pPr>
              <a:r>
                <a:rPr lang="en-US" sz="5062" b="1">
                  <a:solidFill>
                    <a:srgbClr val="000000"/>
                  </a:solidFill>
                  <a:latin typeface="Quicksand Bold"/>
                  <a:ea typeface="Quicksand Bold"/>
                  <a:cs typeface="Quicksand Bold"/>
                  <a:sym typeface="Quicksand Bold"/>
                </a:rPr>
                <a:t>Wait. What? The Ocean and Desert have sand!</a:t>
              </a:r>
            </a:p>
          </p:txBody>
        </p:sp>
      </p:grpSp>
      <p:sp>
        <p:nvSpPr>
          <p:cNvPr id="8" name="Freeform 8"/>
          <p:cNvSpPr/>
          <p:nvPr/>
        </p:nvSpPr>
        <p:spPr>
          <a:xfrm>
            <a:off x="12375036" y="3188569"/>
            <a:ext cx="4385933" cy="3322344"/>
          </a:xfrm>
          <a:custGeom>
            <a:avLst/>
            <a:gdLst/>
            <a:ahLst/>
            <a:cxnLst/>
            <a:rect l="l" t="t" r="r" b="b"/>
            <a:pathLst>
              <a:path w="4385933" h="3322344">
                <a:moveTo>
                  <a:pt x="0" y="0"/>
                </a:moveTo>
                <a:lnTo>
                  <a:pt x="4385933" y="0"/>
                </a:lnTo>
                <a:lnTo>
                  <a:pt x="4385933" y="3322344"/>
                </a:lnTo>
                <a:lnTo>
                  <a:pt x="0" y="3322344"/>
                </a:lnTo>
                <a:lnTo>
                  <a:pt x="0" y="0"/>
                </a:lnTo>
                <a:close/>
              </a:path>
            </a:pathLst>
          </a:custGeom>
          <a:blipFill>
            <a:blip r:embed="rId3"/>
            <a:stretch>
              <a:fillRect/>
            </a:stretch>
          </a:blipFill>
        </p:spPr>
        <p:txBody>
          <a:bodyPr/>
          <a:lstStyle/>
          <a:p>
            <a:endParaRPr lang="en-US"/>
          </a:p>
        </p:txBody>
      </p:sp>
      <p:sp>
        <p:nvSpPr>
          <p:cNvPr id="9" name="Freeform 9"/>
          <p:cNvSpPr/>
          <p:nvPr/>
        </p:nvSpPr>
        <p:spPr>
          <a:xfrm>
            <a:off x="2194437" y="7089402"/>
            <a:ext cx="4895717" cy="2625328"/>
          </a:xfrm>
          <a:custGeom>
            <a:avLst/>
            <a:gdLst/>
            <a:ahLst/>
            <a:cxnLst/>
            <a:rect l="l" t="t" r="r" b="b"/>
            <a:pathLst>
              <a:path w="4895717" h="2625328">
                <a:moveTo>
                  <a:pt x="0" y="0"/>
                </a:moveTo>
                <a:lnTo>
                  <a:pt x="4895716" y="0"/>
                </a:lnTo>
                <a:lnTo>
                  <a:pt x="4895716" y="2625329"/>
                </a:lnTo>
                <a:lnTo>
                  <a:pt x="0" y="2625329"/>
                </a:lnTo>
                <a:lnTo>
                  <a:pt x="0" y="0"/>
                </a:lnTo>
                <a:close/>
              </a:path>
            </a:pathLst>
          </a:custGeom>
          <a:blipFill>
            <a:blip r:embed="rId4"/>
            <a:stretch>
              <a:fillRect/>
            </a:stretch>
          </a:blipFill>
        </p:spPr>
        <p:txBody>
          <a:bodyPr/>
          <a:lstStyle/>
          <a:p>
            <a:endParaRPr lang="en-US"/>
          </a:p>
        </p:txBody>
      </p:sp>
      <p:sp>
        <p:nvSpPr>
          <p:cNvPr id="10" name="TextBox 10"/>
          <p:cNvSpPr txBox="1"/>
          <p:nvPr/>
        </p:nvSpPr>
        <p:spPr>
          <a:xfrm>
            <a:off x="1028700" y="3281568"/>
            <a:ext cx="9047221" cy="3136346"/>
          </a:xfrm>
          <a:prstGeom prst="rect">
            <a:avLst/>
          </a:prstGeom>
        </p:spPr>
        <p:txBody>
          <a:bodyPr lIns="0" tIns="0" rIns="0" bIns="0" rtlCol="0" anchor="t">
            <a:spAutoFit/>
          </a:bodyPr>
          <a:lstStyle/>
          <a:p>
            <a:pPr algn="l">
              <a:lnSpc>
                <a:spcPts val="3628"/>
              </a:lnSpc>
            </a:pPr>
            <a:r>
              <a:rPr lang="en-US" sz="3023" b="1">
                <a:solidFill>
                  <a:srgbClr val="000000"/>
                </a:solidFill>
                <a:latin typeface="Quicksand Bold"/>
                <a:ea typeface="Quicksand Bold"/>
                <a:cs typeface="Quicksand Bold"/>
                <a:sym typeface="Quicksand Bold"/>
              </a:rPr>
              <a:t>How the Ocean Relies on Soil</a:t>
            </a:r>
          </a:p>
          <a:p>
            <a:pPr marL="652872" lvl="1" indent="-326436" algn="l">
              <a:lnSpc>
                <a:spcPts val="3628"/>
              </a:lnSpc>
              <a:buFont typeface="Arial"/>
              <a:buChar char="•"/>
            </a:pPr>
            <a:r>
              <a:rPr lang="en-US" sz="3023">
                <a:solidFill>
                  <a:srgbClr val="000000"/>
                </a:solidFill>
                <a:latin typeface="Quicksand"/>
                <a:ea typeface="Quicksand"/>
                <a:cs typeface="Quicksand"/>
                <a:sym typeface="Quicksand"/>
              </a:rPr>
              <a:t>Soil filters and cleans water before it flows into rivers and oceans.</a:t>
            </a:r>
          </a:p>
          <a:p>
            <a:pPr marL="652872" lvl="1" indent="-326436" algn="l">
              <a:lnSpc>
                <a:spcPts val="3628"/>
              </a:lnSpc>
              <a:buFont typeface="Arial"/>
              <a:buChar char="•"/>
            </a:pPr>
            <a:r>
              <a:rPr lang="en-US" sz="3023">
                <a:solidFill>
                  <a:srgbClr val="000000"/>
                </a:solidFill>
                <a:latin typeface="Quicksand"/>
                <a:ea typeface="Quicksand"/>
                <a:cs typeface="Quicksand"/>
                <a:sym typeface="Quicksand"/>
              </a:rPr>
              <a:t>Nutrients from soil feed tiny ocean plants called plankton.</a:t>
            </a:r>
          </a:p>
          <a:p>
            <a:pPr marL="652872" lvl="1" indent="-326436" algn="l">
              <a:lnSpc>
                <a:spcPts val="3628"/>
              </a:lnSpc>
              <a:buFont typeface="Arial"/>
              <a:buChar char="•"/>
            </a:pPr>
            <a:r>
              <a:rPr lang="en-US" sz="3023">
                <a:solidFill>
                  <a:srgbClr val="000000"/>
                </a:solidFill>
                <a:latin typeface="Quicksand"/>
                <a:ea typeface="Quicksand"/>
                <a:cs typeface="Quicksand"/>
                <a:sym typeface="Quicksand"/>
              </a:rPr>
              <a:t>Coastal soils support wetlands and mangroves that protect shorelines and wildlife.</a:t>
            </a:r>
          </a:p>
        </p:txBody>
      </p:sp>
      <p:sp>
        <p:nvSpPr>
          <p:cNvPr id="11" name="TextBox 11"/>
          <p:cNvSpPr txBox="1"/>
          <p:nvPr/>
        </p:nvSpPr>
        <p:spPr>
          <a:xfrm>
            <a:off x="2229024" y="1492923"/>
            <a:ext cx="13829953" cy="1343221"/>
          </a:xfrm>
          <a:prstGeom prst="rect">
            <a:avLst/>
          </a:prstGeom>
        </p:spPr>
        <p:txBody>
          <a:bodyPr lIns="0" tIns="0" rIns="0" bIns="0" rtlCol="0" anchor="t">
            <a:spAutoFit/>
          </a:bodyPr>
          <a:lstStyle/>
          <a:p>
            <a:pPr algn="ctr">
              <a:lnSpc>
                <a:spcPts val="3626"/>
              </a:lnSpc>
            </a:pPr>
            <a:r>
              <a:rPr lang="en-US" sz="3021">
                <a:solidFill>
                  <a:srgbClr val="000000"/>
                </a:solidFill>
                <a:latin typeface="Quicksand"/>
                <a:ea typeface="Quicksand"/>
                <a:cs typeface="Quicksand"/>
                <a:sym typeface="Quicksand"/>
              </a:rPr>
              <a:t>Both the ocean and the desert rely on soil because it connects and supports their ecosystems by carrying nutrients and clean water to the sea, while storing moisture and anchoring life in dry landscapes.</a:t>
            </a:r>
          </a:p>
        </p:txBody>
      </p:sp>
      <p:sp>
        <p:nvSpPr>
          <p:cNvPr id="12" name="TextBox 12"/>
          <p:cNvSpPr txBox="1"/>
          <p:nvPr/>
        </p:nvSpPr>
        <p:spPr>
          <a:xfrm>
            <a:off x="7633674" y="6598154"/>
            <a:ext cx="8935885" cy="3116576"/>
          </a:xfrm>
          <a:prstGeom prst="rect">
            <a:avLst/>
          </a:prstGeom>
        </p:spPr>
        <p:txBody>
          <a:bodyPr lIns="0" tIns="0" rIns="0" bIns="0" rtlCol="0" anchor="t">
            <a:spAutoFit/>
          </a:bodyPr>
          <a:lstStyle/>
          <a:p>
            <a:pPr algn="l">
              <a:lnSpc>
                <a:spcPts val="3605"/>
              </a:lnSpc>
            </a:pPr>
            <a:r>
              <a:rPr lang="en-US" sz="3004" b="1">
                <a:solidFill>
                  <a:srgbClr val="000000"/>
                </a:solidFill>
                <a:latin typeface="Quicksand Bold"/>
                <a:ea typeface="Quicksand Bold"/>
                <a:cs typeface="Quicksand Bold"/>
                <a:sym typeface="Quicksand Bold"/>
              </a:rPr>
              <a:t>How the Desert Relies on Soil</a:t>
            </a:r>
          </a:p>
          <a:p>
            <a:pPr marL="648757" lvl="1" indent="-324378" algn="l">
              <a:lnSpc>
                <a:spcPts val="3605"/>
              </a:lnSpc>
              <a:buFont typeface="Arial"/>
              <a:buChar char="•"/>
            </a:pPr>
            <a:r>
              <a:rPr lang="en-US" sz="3004">
                <a:solidFill>
                  <a:srgbClr val="000000"/>
                </a:solidFill>
                <a:latin typeface="Quicksand"/>
                <a:ea typeface="Quicksand"/>
                <a:cs typeface="Quicksand"/>
                <a:sym typeface="Quicksand"/>
              </a:rPr>
              <a:t>Soil stores water deep underground for plants and animals.</a:t>
            </a:r>
          </a:p>
          <a:p>
            <a:pPr marL="648757" lvl="1" indent="-324378" algn="l">
              <a:lnSpc>
                <a:spcPts val="3605"/>
              </a:lnSpc>
              <a:buFont typeface="Arial"/>
              <a:buChar char="•"/>
            </a:pPr>
            <a:r>
              <a:rPr lang="en-US" sz="3004">
                <a:solidFill>
                  <a:srgbClr val="000000"/>
                </a:solidFill>
                <a:latin typeface="Quicksand"/>
                <a:ea typeface="Quicksand"/>
                <a:cs typeface="Quicksand"/>
                <a:sym typeface="Quicksand"/>
              </a:rPr>
              <a:t>It anchors roots and prevents sand from blowing away.</a:t>
            </a:r>
          </a:p>
          <a:p>
            <a:pPr marL="648757" lvl="1" indent="-324378" algn="l">
              <a:lnSpc>
                <a:spcPts val="3605"/>
              </a:lnSpc>
              <a:buFont typeface="Arial"/>
              <a:buChar char="•"/>
            </a:pPr>
            <a:r>
              <a:rPr lang="en-US" sz="3004">
                <a:solidFill>
                  <a:srgbClr val="000000"/>
                </a:solidFill>
                <a:latin typeface="Quicksand"/>
                <a:ea typeface="Quicksand"/>
                <a:cs typeface="Quicksand"/>
                <a:sym typeface="Quicksand"/>
              </a:rPr>
              <a:t>Healthy desert soil supports plants that provide food and shelter for wildlife.</a:t>
            </a:r>
          </a:p>
        </p:txBody>
      </p:sp>
      <p:sp>
        <p:nvSpPr>
          <p:cNvPr id="13" name="TextBox 13"/>
          <p:cNvSpPr txBox="1"/>
          <p:nvPr/>
        </p:nvSpPr>
        <p:spPr>
          <a:xfrm>
            <a:off x="6635540" y="10051829"/>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14" name="Freeform 14"/>
          <p:cNvSpPr/>
          <p:nvPr/>
        </p:nvSpPr>
        <p:spPr>
          <a:xfrm>
            <a:off x="16429065" y="8418144"/>
            <a:ext cx="1036209" cy="1296587"/>
          </a:xfrm>
          <a:custGeom>
            <a:avLst/>
            <a:gdLst/>
            <a:ahLst/>
            <a:cxnLst/>
            <a:rect l="l" t="t" r="r" b="b"/>
            <a:pathLst>
              <a:path w="1036209" h="1296587">
                <a:moveTo>
                  <a:pt x="0" y="0"/>
                </a:moveTo>
                <a:lnTo>
                  <a:pt x="1036209" y="0"/>
                </a:lnTo>
                <a:lnTo>
                  <a:pt x="1036209" y="1296587"/>
                </a:lnTo>
                <a:lnTo>
                  <a:pt x="0" y="1296587"/>
                </a:lnTo>
                <a:lnTo>
                  <a:pt x="0" y="0"/>
                </a:lnTo>
                <a:close/>
              </a:path>
            </a:pathLst>
          </a:custGeom>
          <a:blipFill>
            <a:blip r:embed="rId5"/>
            <a:stretch>
              <a:fillRect/>
            </a:stretch>
          </a:blipFill>
        </p:spPr>
        <p:txBody>
          <a:bodyPr/>
          <a:lstStyle/>
          <a:p>
            <a:endParaRPr lang="en-U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85864"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Freeform 5"/>
          <p:cNvSpPr/>
          <p:nvPr/>
        </p:nvSpPr>
        <p:spPr>
          <a:xfrm>
            <a:off x="5158108" y="1140668"/>
            <a:ext cx="7971785" cy="4362740"/>
          </a:xfrm>
          <a:custGeom>
            <a:avLst/>
            <a:gdLst/>
            <a:ahLst/>
            <a:cxnLst/>
            <a:rect l="l" t="t" r="r" b="b"/>
            <a:pathLst>
              <a:path w="7971785" h="4362740">
                <a:moveTo>
                  <a:pt x="0" y="0"/>
                </a:moveTo>
                <a:lnTo>
                  <a:pt x="7971784" y="0"/>
                </a:lnTo>
                <a:lnTo>
                  <a:pt x="7971784" y="4362741"/>
                </a:lnTo>
                <a:lnTo>
                  <a:pt x="0" y="43627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a:off x="16741195" y="8608145"/>
            <a:ext cx="1036209" cy="1296587"/>
          </a:xfrm>
          <a:custGeom>
            <a:avLst/>
            <a:gdLst/>
            <a:ahLst/>
            <a:cxnLst/>
            <a:rect l="l" t="t" r="r" b="b"/>
            <a:pathLst>
              <a:path w="1036209" h="1296587">
                <a:moveTo>
                  <a:pt x="0" y="0"/>
                </a:moveTo>
                <a:lnTo>
                  <a:pt x="1036210" y="0"/>
                </a:lnTo>
                <a:lnTo>
                  <a:pt x="1036210" y="1296587"/>
                </a:lnTo>
                <a:lnTo>
                  <a:pt x="0" y="1296587"/>
                </a:lnTo>
                <a:lnTo>
                  <a:pt x="0" y="0"/>
                </a:lnTo>
                <a:close/>
              </a:path>
            </a:pathLst>
          </a:custGeom>
          <a:blipFill>
            <a:blip r:embed="rId4"/>
            <a:stretch>
              <a:fillRect/>
            </a:stretch>
          </a:blipFill>
        </p:spPr>
        <p:txBody>
          <a:bodyPr/>
          <a:lstStyle/>
          <a:p>
            <a:endParaRPr lang="en-US"/>
          </a:p>
        </p:txBody>
      </p:sp>
      <p:sp>
        <p:nvSpPr>
          <p:cNvPr id="7" name="Freeform 7"/>
          <p:cNvSpPr/>
          <p:nvPr/>
        </p:nvSpPr>
        <p:spPr>
          <a:xfrm>
            <a:off x="7740248" y="1238995"/>
            <a:ext cx="1304428" cy="1617620"/>
          </a:xfrm>
          <a:custGeom>
            <a:avLst/>
            <a:gdLst/>
            <a:ahLst/>
            <a:cxnLst/>
            <a:rect l="l" t="t" r="r" b="b"/>
            <a:pathLst>
              <a:path w="1304428" h="1617620">
                <a:moveTo>
                  <a:pt x="0" y="0"/>
                </a:moveTo>
                <a:lnTo>
                  <a:pt x="1304429" y="0"/>
                </a:lnTo>
                <a:lnTo>
                  <a:pt x="1304429" y="1617620"/>
                </a:lnTo>
                <a:lnTo>
                  <a:pt x="0" y="1617620"/>
                </a:lnTo>
                <a:lnTo>
                  <a:pt x="0" y="0"/>
                </a:lnTo>
                <a:close/>
              </a:path>
            </a:pathLst>
          </a:custGeom>
          <a:blipFill>
            <a:blip r:embed="rId5"/>
            <a:stretch>
              <a:fillRect/>
            </a:stretch>
          </a:blipFill>
        </p:spPr>
        <p:txBody>
          <a:bodyPr/>
          <a:lstStyle/>
          <a:p>
            <a:endParaRPr lang="en-US"/>
          </a:p>
        </p:txBody>
      </p:sp>
      <p:sp>
        <p:nvSpPr>
          <p:cNvPr id="8" name="TextBox 8"/>
          <p:cNvSpPr txBox="1"/>
          <p:nvPr/>
        </p:nvSpPr>
        <p:spPr>
          <a:xfrm>
            <a:off x="4236070" y="5700041"/>
            <a:ext cx="9815860" cy="3556397"/>
          </a:xfrm>
          <a:prstGeom prst="rect">
            <a:avLst/>
          </a:prstGeom>
        </p:spPr>
        <p:txBody>
          <a:bodyPr lIns="0" tIns="0" rIns="0" bIns="0" rtlCol="0" anchor="t">
            <a:spAutoFit/>
          </a:bodyPr>
          <a:lstStyle/>
          <a:p>
            <a:pPr algn="ctr">
              <a:lnSpc>
                <a:spcPts val="7087"/>
              </a:lnSpc>
            </a:pPr>
            <a:r>
              <a:rPr lang="en-US" sz="5062" b="1">
                <a:solidFill>
                  <a:srgbClr val="000000"/>
                </a:solidFill>
                <a:latin typeface="Quicksand Bold"/>
                <a:ea typeface="Quicksand Bold"/>
                <a:cs typeface="Quicksand Bold"/>
                <a:sym typeface="Quicksand Bold"/>
              </a:rPr>
              <a:t>Let’s start by telling you who we are, and a little about how our journey brought us into your classroom.</a:t>
            </a:r>
          </a:p>
        </p:txBody>
      </p:sp>
      <p:sp>
        <p:nvSpPr>
          <p:cNvPr id="9" name="TextBox 9"/>
          <p:cNvSpPr txBox="1"/>
          <p:nvPr/>
        </p:nvSpPr>
        <p:spPr>
          <a:xfrm>
            <a:off x="5437535" y="10066326"/>
            <a:ext cx="7412929" cy="171451"/>
          </a:xfrm>
          <a:prstGeom prst="rect">
            <a:avLst/>
          </a:prstGeom>
        </p:spPr>
        <p:txBody>
          <a:bodyPr lIns="0" tIns="0" rIns="0" bIns="0" rtlCol="0" anchor="t">
            <a:spAutoFit/>
          </a:bodyPr>
          <a:lstStyle/>
          <a:p>
            <a:pPr algn="ctr">
              <a:lnSpc>
                <a:spcPts val="1575"/>
              </a:lnSpc>
            </a:pPr>
            <a:r>
              <a:rPr lang="en-US" sz="1125">
                <a:solidFill>
                  <a:srgbClr val="000000"/>
                </a:solidFill>
                <a:latin typeface="Canva Sans"/>
                <a:ea typeface="Canva Sans"/>
                <a:cs typeface="Canva Sans"/>
                <a:sym typeface="Canva Sans"/>
              </a:rPr>
              <a:t>National Association of Conservation Districts 2026 Stewardship Celebration</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71800" y="411957"/>
            <a:ext cx="12344400" cy="1714500"/>
            <a:chOff x="0" y="0"/>
            <a:chExt cx="11704320" cy="1625600"/>
          </a:xfrm>
        </p:grpSpPr>
        <p:sp>
          <p:nvSpPr>
            <p:cNvPr id="3" name="Freeform 3"/>
            <p:cNvSpPr/>
            <p:nvPr/>
          </p:nvSpPr>
          <p:spPr>
            <a:xfrm>
              <a:off x="0" y="0"/>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p:spPr>
          <p:txBody>
            <a:bodyPr/>
            <a:lstStyle/>
            <a:p>
              <a:endParaRPr lang="en-US"/>
            </a:p>
          </p:txBody>
        </p:sp>
        <p:sp>
          <p:nvSpPr>
            <p:cNvPr id="4" name="TextBox 4"/>
            <p:cNvSpPr txBox="1"/>
            <p:nvPr/>
          </p:nvSpPr>
          <p:spPr>
            <a:xfrm>
              <a:off x="0" y="-9525"/>
              <a:ext cx="11704320" cy="1635125"/>
            </a:xfrm>
            <a:prstGeom prst="rect">
              <a:avLst/>
            </a:prstGeom>
          </p:spPr>
          <p:txBody>
            <a:bodyPr lIns="0" tIns="0" rIns="0" bIns="0" rtlCol="0" anchor="ctr"/>
            <a:lstStyle/>
            <a:p>
              <a:pPr algn="ctr">
                <a:lnSpc>
                  <a:spcPts val="7919"/>
                </a:lnSpc>
              </a:pPr>
              <a:r>
                <a:rPr lang="en-US" sz="6599" b="1">
                  <a:solidFill>
                    <a:srgbClr val="000000"/>
                  </a:solidFill>
                  <a:latin typeface="Quicksand Bold"/>
                  <a:ea typeface="Quicksand Bold"/>
                  <a:cs typeface="Quicksand Bold"/>
                  <a:sym typeface="Quicksand Bold"/>
                </a:rPr>
                <a:t>Soil Formation</a:t>
              </a:r>
            </a:p>
          </p:txBody>
        </p:sp>
      </p:grpSp>
      <p:sp>
        <p:nvSpPr>
          <p:cNvPr id="5" name="Freeform 5"/>
          <p:cNvSpPr/>
          <p:nvPr/>
        </p:nvSpPr>
        <p:spPr>
          <a:xfrm>
            <a:off x="4692869" y="5143500"/>
            <a:ext cx="8902262" cy="4483503"/>
          </a:xfrm>
          <a:custGeom>
            <a:avLst/>
            <a:gdLst/>
            <a:ahLst/>
            <a:cxnLst/>
            <a:rect l="l" t="t" r="r" b="b"/>
            <a:pathLst>
              <a:path w="8902262" h="4483503">
                <a:moveTo>
                  <a:pt x="0" y="0"/>
                </a:moveTo>
                <a:lnTo>
                  <a:pt x="8902262" y="0"/>
                </a:lnTo>
                <a:lnTo>
                  <a:pt x="8902262" y="4483503"/>
                </a:lnTo>
                <a:lnTo>
                  <a:pt x="0" y="448350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6" name="Freeform 6"/>
          <p:cNvSpPr/>
          <p:nvPr/>
        </p:nvSpPr>
        <p:spPr>
          <a:xfrm>
            <a:off x="6380008" y="7694582"/>
            <a:ext cx="895731" cy="819187"/>
          </a:xfrm>
          <a:custGeom>
            <a:avLst/>
            <a:gdLst/>
            <a:ahLst/>
            <a:cxnLst/>
            <a:rect l="l" t="t" r="r" b="b"/>
            <a:pathLst>
              <a:path w="895731" h="819187">
                <a:moveTo>
                  <a:pt x="0" y="0"/>
                </a:moveTo>
                <a:lnTo>
                  <a:pt x="895731" y="0"/>
                </a:lnTo>
                <a:lnTo>
                  <a:pt x="895731" y="819187"/>
                </a:lnTo>
                <a:lnTo>
                  <a:pt x="0" y="8191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TextBox 7"/>
          <p:cNvSpPr txBox="1"/>
          <p:nvPr/>
        </p:nvSpPr>
        <p:spPr>
          <a:xfrm>
            <a:off x="3234358" y="1838326"/>
            <a:ext cx="11819284" cy="2902744"/>
          </a:xfrm>
          <a:prstGeom prst="rect">
            <a:avLst/>
          </a:prstGeom>
        </p:spPr>
        <p:txBody>
          <a:bodyPr lIns="0" tIns="0" rIns="0" bIns="0" rtlCol="0" anchor="t">
            <a:spAutoFit/>
          </a:bodyPr>
          <a:lstStyle/>
          <a:p>
            <a:pPr algn="ctr">
              <a:lnSpc>
                <a:spcPts val="5759"/>
              </a:lnSpc>
            </a:pPr>
            <a:r>
              <a:rPr lang="en-US" sz="4799">
                <a:solidFill>
                  <a:srgbClr val="000000"/>
                </a:solidFill>
                <a:latin typeface="Quicksand"/>
                <a:ea typeface="Quicksand"/>
                <a:cs typeface="Quicksand"/>
                <a:sym typeface="Quicksand"/>
              </a:rPr>
              <a:t>Soil forms very slowly as rocks break down and mix with bits of plants and animals. Weather, land shape, and living things all help make soil over time.</a:t>
            </a:r>
          </a:p>
        </p:txBody>
      </p:sp>
      <p:sp>
        <p:nvSpPr>
          <p:cNvPr id="8" name="Freeform 8"/>
          <p:cNvSpPr/>
          <p:nvPr/>
        </p:nvSpPr>
        <p:spPr>
          <a:xfrm>
            <a:off x="8696134" y="7694582"/>
            <a:ext cx="895731" cy="819187"/>
          </a:xfrm>
          <a:custGeom>
            <a:avLst/>
            <a:gdLst/>
            <a:ahLst/>
            <a:cxnLst/>
            <a:rect l="l" t="t" r="r" b="b"/>
            <a:pathLst>
              <a:path w="895731" h="819187">
                <a:moveTo>
                  <a:pt x="0" y="0"/>
                </a:moveTo>
                <a:lnTo>
                  <a:pt x="895732" y="0"/>
                </a:lnTo>
                <a:lnTo>
                  <a:pt x="895732" y="819187"/>
                </a:lnTo>
                <a:lnTo>
                  <a:pt x="0" y="8191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a:off x="11011686" y="7694582"/>
            <a:ext cx="895731" cy="819187"/>
          </a:xfrm>
          <a:custGeom>
            <a:avLst/>
            <a:gdLst/>
            <a:ahLst/>
            <a:cxnLst/>
            <a:rect l="l" t="t" r="r" b="b"/>
            <a:pathLst>
              <a:path w="895731" h="819187">
                <a:moveTo>
                  <a:pt x="0" y="0"/>
                </a:moveTo>
                <a:lnTo>
                  <a:pt x="895731" y="0"/>
                </a:lnTo>
                <a:lnTo>
                  <a:pt x="895731" y="819187"/>
                </a:lnTo>
                <a:lnTo>
                  <a:pt x="0" y="81918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p:nvPr/>
        </p:nvSpPr>
        <p:spPr>
          <a:xfrm>
            <a:off x="6635540" y="10059701"/>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11" name="Freeform 11"/>
          <p:cNvSpPr/>
          <p:nvPr/>
        </p:nvSpPr>
        <p:spPr>
          <a:xfrm>
            <a:off x="16484382"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7"/>
            <a:stretch>
              <a:fillRect/>
            </a:stretch>
          </a:blipFill>
        </p:spPr>
        <p:txBody>
          <a:bodyPr/>
          <a:lstStyle/>
          <a:p>
            <a:endParaRPr lang="en-US"/>
          </a:p>
        </p:txBody>
      </p:sp>
      <p:grpSp>
        <p:nvGrpSpPr>
          <p:cNvPr id="12" name="Group 12"/>
          <p:cNvGrpSpPr/>
          <p:nvPr/>
        </p:nvGrpSpPr>
        <p:grpSpPr>
          <a:xfrm>
            <a:off x="285188" y="267090"/>
            <a:ext cx="17717625" cy="9752820"/>
            <a:chOff x="0" y="0"/>
            <a:chExt cx="3499778" cy="1926483"/>
          </a:xfrm>
        </p:grpSpPr>
        <p:sp>
          <p:nvSpPr>
            <p:cNvPr id="13" name="Freeform 1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14" name="TextBox 1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grpSp>
        <p:nvGrpSpPr>
          <p:cNvPr id="5" name="Group 5"/>
          <p:cNvGrpSpPr/>
          <p:nvPr/>
        </p:nvGrpSpPr>
        <p:grpSpPr>
          <a:xfrm>
            <a:off x="2971800" y="411957"/>
            <a:ext cx="12344400" cy="1714500"/>
            <a:chOff x="0" y="0"/>
            <a:chExt cx="11704320" cy="1625600"/>
          </a:xfrm>
        </p:grpSpPr>
        <p:sp>
          <p:nvSpPr>
            <p:cNvPr id="6" name="Freeform 6"/>
            <p:cNvSpPr/>
            <p:nvPr/>
          </p:nvSpPr>
          <p:spPr>
            <a:xfrm>
              <a:off x="0" y="0"/>
              <a:ext cx="11704320" cy="1625600"/>
            </a:xfrm>
            <a:custGeom>
              <a:avLst/>
              <a:gdLst/>
              <a:ahLst/>
              <a:cxnLst/>
              <a:rect l="l" t="t" r="r" b="b"/>
              <a:pathLst>
                <a:path w="11704320" h="1625600">
                  <a:moveTo>
                    <a:pt x="0" y="0"/>
                  </a:moveTo>
                  <a:lnTo>
                    <a:pt x="11704320" y="0"/>
                  </a:lnTo>
                  <a:lnTo>
                    <a:pt x="11704320" y="1625600"/>
                  </a:lnTo>
                  <a:lnTo>
                    <a:pt x="0" y="1625600"/>
                  </a:lnTo>
                  <a:close/>
                </a:path>
              </a:pathLst>
            </a:custGeom>
            <a:solidFill>
              <a:srgbClr val="000000">
                <a:alpha val="0"/>
              </a:srgbClr>
            </a:solidFill>
          </p:spPr>
          <p:txBody>
            <a:bodyPr/>
            <a:lstStyle/>
            <a:p>
              <a:endParaRPr lang="en-US"/>
            </a:p>
          </p:txBody>
        </p:sp>
        <p:sp>
          <p:nvSpPr>
            <p:cNvPr id="7" name="TextBox 7"/>
            <p:cNvSpPr txBox="1"/>
            <p:nvPr/>
          </p:nvSpPr>
          <p:spPr>
            <a:xfrm>
              <a:off x="0" y="-9525"/>
              <a:ext cx="11704320" cy="1635125"/>
            </a:xfrm>
            <a:prstGeom prst="rect">
              <a:avLst/>
            </a:prstGeom>
          </p:spPr>
          <p:txBody>
            <a:bodyPr lIns="0" tIns="0" rIns="0" bIns="0" rtlCol="0" anchor="ctr"/>
            <a:lstStyle/>
            <a:p>
              <a:pPr algn="ctr">
                <a:lnSpc>
                  <a:spcPts val="7919"/>
                </a:lnSpc>
              </a:pPr>
              <a:r>
                <a:rPr lang="en-US" sz="6599" b="1">
                  <a:solidFill>
                    <a:srgbClr val="000000"/>
                  </a:solidFill>
                  <a:latin typeface="Quicksand Bold"/>
                  <a:ea typeface="Quicksand Bold"/>
                  <a:cs typeface="Quicksand Bold"/>
                  <a:sym typeface="Quicksand Bold"/>
                </a:rPr>
                <a:t>Layers of Soil</a:t>
              </a:r>
            </a:p>
          </p:txBody>
        </p:sp>
      </p:grpSp>
      <p:sp>
        <p:nvSpPr>
          <p:cNvPr id="8" name="Freeform 8"/>
          <p:cNvSpPr/>
          <p:nvPr/>
        </p:nvSpPr>
        <p:spPr>
          <a:xfrm>
            <a:off x="9950402" y="4353470"/>
            <a:ext cx="5754623" cy="4904830"/>
          </a:xfrm>
          <a:custGeom>
            <a:avLst/>
            <a:gdLst/>
            <a:ahLst/>
            <a:cxnLst/>
            <a:rect l="l" t="t" r="r" b="b"/>
            <a:pathLst>
              <a:path w="5754623" h="4904830">
                <a:moveTo>
                  <a:pt x="0" y="0"/>
                </a:moveTo>
                <a:lnTo>
                  <a:pt x="5754623" y="0"/>
                </a:lnTo>
                <a:lnTo>
                  <a:pt x="5754623" y="4904830"/>
                </a:lnTo>
                <a:lnTo>
                  <a:pt x="0" y="4904830"/>
                </a:lnTo>
                <a:lnTo>
                  <a:pt x="0" y="0"/>
                </a:lnTo>
                <a:close/>
              </a:path>
            </a:pathLst>
          </a:custGeom>
          <a:blipFill>
            <a:blip r:embed="rId3"/>
            <a:stretch>
              <a:fillRect l="-108520"/>
            </a:stretch>
          </a:blipFill>
        </p:spPr>
        <p:txBody>
          <a:bodyPr/>
          <a:lstStyle/>
          <a:p>
            <a:endParaRPr lang="en-US"/>
          </a:p>
        </p:txBody>
      </p:sp>
      <p:sp>
        <p:nvSpPr>
          <p:cNvPr id="9" name="Freeform 9"/>
          <p:cNvSpPr/>
          <p:nvPr/>
        </p:nvSpPr>
        <p:spPr>
          <a:xfrm>
            <a:off x="10222002" y="2222459"/>
            <a:ext cx="3155457" cy="2909594"/>
          </a:xfrm>
          <a:custGeom>
            <a:avLst/>
            <a:gdLst/>
            <a:ahLst/>
            <a:cxnLst/>
            <a:rect l="l" t="t" r="r" b="b"/>
            <a:pathLst>
              <a:path w="3155457" h="2909594">
                <a:moveTo>
                  <a:pt x="0" y="0"/>
                </a:moveTo>
                <a:lnTo>
                  <a:pt x="3155457" y="0"/>
                </a:lnTo>
                <a:lnTo>
                  <a:pt x="3155457" y="2909594"/>
                </a:lnTo>
                <a:lnTo>
                  <a:pt x="0" y="29095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0" name="Freeform 10"/>
          <p:cNvSpPr/>
          <p:nvPr/>
        </p:nvSpPr>
        <p:spPr>
          <a:xfrm>
            <a:off x="12319481" y="1949320"/>
            <a:ext cx="700357" cy="546278"/>
          </a:xfrm>
          <a:custGeom>
            <a:avLst/>
            <a:gdLst/>
            <a:ahLst/>
            <a:cxnLst/>
            <a:rect l="l" t="t" r="r" b="b"/>
            <a:pathLst>
              <a:path w="700357" h="546278">
                <a:moveTo>
                  <a:pt x="0" y="0"/>
                </a:moveTo>
                <a:lnTo>
                  <a:pt x="700357" y="0"/>
                </a:lnTo>
                <a:lnTo>
                  <a:pt x="700357" y="546278"/>
                </a:lnTo>
                <a:lnTo>
                  <a:pt x="0" y="546278"/>
                </a:lnTo>
                <a:lnTo>
                  <a:pt x="0" y="0"/>
                </a:lnTo>
                <a:close/>
              </a:path>
            </a:pathLst>
          </a:custGeom>
          <a:blipFill>
            <a:blip r:embed="rId6"/>
            <a:stretch>
              <a:fillRect/>
            </a:stretch>
          </a:blipFill>
        </p:spPr>
        <p:txBody>
          <a:bodyPr/>
          <a:lstStyle/>
          <a:p>
            <a:endParaRPr lang="en-US"/>
          </a:p>
        </p:txBody>
      </p:sp>
      <p:sp>
        <p:nvSpPr>
          <p:cNvPr id="11" name="Freeform 11"/>
          <p:cNvSpPr/>
          <p:nvPr/>
        </p:nvSpPr>
        <p:spPr>
          <a:xfrm flipH="1">
            <a:off x="14222372" y="3333519"/>
            <a:ext cx="1482653" cy="1689633"/>
          </a:xfrm>
          <a:custGeom>
            <a:avLst/>
            <a:gdLst/>
            <a:ahLst/>
            <a:cxnLst/>
            <a:rect l="l" t="t" r="r" b="b"/>
            <a:pathLst>
              <a:path w="1482653" h="1689633">
                <a:moveTo>
                  <a:pt x="1482653" y="0"/>
                </a:moveTo>
                <a:lnTo>
                  <a:pt x="0" y="0"/>
                </a:lnTo>
                <a:lnTo>
                  <a:pt x="0" y="1689633"/>
                </a:lnTo>
                <a:lnTo>
                  <a:pt x="1482653" y="1689633"/>
                </a:lnTo>
                <a:lnTo>
                  <a:pt x="1482653" y="0"/>
                </a:lnTo>
                <a:close/>
              </a:path>
            </a:pathLst>
          </a:custGeom>
          <a:blipFill>
            <a:blip r:embed="rId7"/>
            <a:stretch>
              <a:fillRect/>
            </a:stretch>
          </a:blipFill>
        </p:spPr>
        <p:txBody>
          <a:bodyPr/>
          <a:lstStyle/>
          <a:p>
            <a:endParaRPr lang="en-US"/>
          </a:p>
        </p:txBody>
      </p:sp>
      <p:sp>
        <p:nvSpPr>
          <p:cNvPr id="12" name="Freeform 12"/>
          <p:cNvSpPr/>
          <p:nvPr/>
        </p:nvSpPr>
        <p:spPr>
          <a:xfrm rot="-6781511">
            <a:off x="10457038" y="6130690"/>
            <a:ext cx="813402" cy="1283474"/>
          </a:xfrm>
          <a:custGeom>
            <a:avLst/>
            <a:gdLst/>
            <a:ahLst/>
            <a:cxnLst/>
            <a:rect l="l" t="t" r="r" b="b"/>
            <a:pathLst>
              <a:path w="813402" h="1283474">
                <a:moveTo>
                  <a:pt x="0" y="0"/>
                </a:moveTo>
                <a:lnTo>
                  <a:pt x="813401" y="0"/>
                </a:lnTo>
                <a:lnTo>
                  <a:pt x="813401" y="1283474"/>
                </a:lnTo>
                <a:lnTo>
                  <a:pt x="0" y="128347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TextBox 13"/>
          <p:cNvSpPr txBox="1"/>
          <p:nvPr/>
        </p:nvSpPr>
        <p:spPr>
          <a:xfrm>
            <a:off x="1485900" y="2204182"/>
            <a:ext cx="6498325" cy="6839932"/>
          </a:xfrm>
          <a:prstGeom prst="rect">
            <a:avLst/>
          </a:prstGeom>
        </p:spPr>
        <p:txBody>
          <a:bodyPr lIns="0" tIns="0" rIns="0" bIns="0" rtlCol="0" anchor="t">
            <a:spAutoFit/>
          </a:bodyPr>
          <a:lstStyle/>
          <a:p>
            <a:pPr marL="530875" lvl="1" indent="-265437" algn="l">
              <a:lnSpc>
                <a:spcPts val="4951"/>
              </a:lnSpc>
              <a:buFont typeface="Arial"/>
              <a:buChar char="•"/>
            </a:pPr>
            <a:r>
              <a:rPr lang="en-US" sz="4126" b="1">
                <a:solidFill>
                  <a:srgbClr val="000000"/>
                </a:solidFill>
                <a:latin typeface="Quicksand Bold"/>
                <a:ea typeface="Quicksand Bold"/>
                <a:cs typeface="Quicksand Bold"/>
                <a:sym typeface="Quicksand Bold"/>
              </a:rPr>
              <a:t>Topsoil: Where plants grow and roots live.</a:t>
            </a:r>
          </a:p>
          <a:p>
            <a:pPr algn="l">
              <a:lnSpc>
                <a:spcPts val="4951"/>
              </a:lnSpc>
            </a:pPr>
            <a:endParaRPr lang="en-US" sz="4126" b="1">
              <a:solidFill>
                <a:srgbClr val="000000"/>
              </a:solidFill>
              <a:latin typeface="Quicksand Bold"/>
              <a:ea typeface="Quicksand Bold"/>
              <a:cs typeface="Quicksand Bold"/>
              <a:sym typeface="Quicksand Bold"/>
            </a:endParaRPr>
          </a:p>
          <a:p>
            <a:pPr marL="530875" lvl="1" indent="-265437" algn="l">
              <a:lnSpc>
                <a:spcPts val="4951"/>
              </a:lnSpc>
              <a:buFont typeface="Arial"/>
              <a:buChar char="•"/>
            </a:pPr>
            <a:r>
              <a:rPr lang="en-US" sz="4126" b="1">
                <a:solidFill>
                  <a:srgbClr val="000000"/>
                </a:solidFill>
                <a:latin typeface="Quicksand Bold"/>
                <a:ea typeface="Quicksand Bold"/>
                <a:cs typeface="Quicksand Bold"/>
                <a:sym typeface="Quicksand Bold"/>
              </a:rPr>
              <a:t>Subsoil: Stores water and nutrients.</a:t>
            </a:r>
          </a:p>
          <a:p>
            <a:pPr algn="l">
              <a:lnSpc>
                <a:spcPts val="4951"/>
              </a:lnSpc>
            </a:pPr>
            <a:endParaRPr lang="en-US" sz="4126" b="1">
              <a:solidFill>
                <a:srgbClr val="000000"/>
              </a:solidFill>
              <a:latin typeface="Quicksand Bold"/>
              <a:ea typeface="Quicksand Bold"/>
              <a:cs typeface="Quicksand Bold"/>
              <a:sym typeface="Quicksand Bold"/>
            </a:endParaRPr>
          </a:p>
          <a:p>
            <a:pPr marL="530875" lvl="1" indent="-265437" algn="l">
              <a:lnSpc>
                <a:spcPts val="4951"/>
              </a:lnSpc>
              <a:buFont typeface="Arial"/>
              <a:buChar char="•"/>
            </a:pPr>
            <a:r>
              <a:rPr lang="en-US" sz="4126" b="1">
                <a:solidFill>
                  <a:srgbClr val="000000"/>
                </a:solidFill>
                <a:latin typeface="Quicksand Bold"/>
                <a:ea typeface="Quicksand Bold"/>
                <a:cs typeface="Quicksand Bold"/>
                <a:sym typeface="Quicksand Bold"/>
              </a:rPr>
              <a:t>Parent Material: Pieces of rock breaking down.</a:t>
            </a:r>
          </a:p>
          <a:p>
            <a:pPr algn="l">
              <a:lnSpc>
                <a:spcPts val="4951"/>
              </a:lnSpc>
            </a:pPr>
            <a:endParaRPr lang="en-US" sz="4126" b="1">
              <a:solidFill>
                <a:srgbClr val="000000"/>
              </a:solidFill>
              <a:latin typeface="Quicksand Bold"/>
              <a:ea typeface="Quicksand Bold"/>
              <a:cs typeface="Quicksand Bold"/>
              <a:sym typeface="Quicksand Bold"/>
            </a:endParaRPr>
          </a:p>
          <a:p>
            <a:pPr marL="530875" lvl="1" indent="-265437" algn="l">
              <a:lnSpc>
                <a:spcPts val="4951"/>
              </a:lnSpc>
              <a:buFont typeface="Arial"/>
              <a:buChar char="•"/>
            </a:pPr>
            <a:r>
              <a:rPr lang="en-US" sz="4126" b="1">
                <a:solidFill>
                  <a:srgbClr val="000000"/>
                </a:solidFill>
                <a:latin typeface="Quicksand Bold"/>
                <a:ea typeface="Quicksand Bold"/>
                <a:cs typeface="Quicksand Bold"/>
                <a:sym typeface="Quicksand Bold"/>
              </a:rPr>
              <a:t>Bedrock: The solid rock below all layers.</a:t>
            </a:r>
          </a:p>
        </p:txBody>
      </p:sp>
      <p:sp>
        <p:nvSpPr>
          <p:cNvPr id="14" name="TextBox 14"/>
          <p:cNvSpPr txBox="1"/>
          <p:nvPr/>
        </p:nvSpPr>
        <p:spPr>
          <a:xfrm>
            <a:off x="6635540" y="10062325"/>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15" name="Freeform 15"/>
          <p:cNvSpPr/>
          <p:nvPr/>
        </p:nvSpPr>
        <p:spPr>
          <a:xfrm rot="5518496">
            <a:off x="13042456" y="5921251"/>
            <a:ext cx="903654" cy="1425884"/>
          </a:xfrm>
          <a:custGeom>
            <a:avLst/>
            <a:gdLst/>
            <a:ahLst/>
            <a:cxnLst/>
            <a:rect l="l" t="t" r="r" b="b"/>
            <a:pathLst>
              <a:path w="903654" h="1425884">
                <a:moveTo>
                  <a:pt x="0" y="0"/>
                </a:moveTo>
                <a:lnTo>
                  <a:pt x="903654" y="0"/>
                </a:lnTo>
                <a:lnTo>
                  <a:pt x="903654" y="1425883"/>
                </a:lnTo>
                <a:lnTo>
                  <a:pt x="0" y="142588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16"/>
          <p:cNvSpPr/>
          <p:nvPr/>
        </p:nvSpPr>
        <p:spPr>
          <a:xfrm rot="-6092408">
            <a:off x="11928994" y="6286705"/>
            <a:ext cx="744595" cy="1174903"/>
          </a:xfrm>
          <a:custGeom>
            <a:avLst/>
            <a:gdLst/>
            <a:ahLst/>
            <a:cxnLst/>
            <a:rect l="l" t="t" r="r" b="b"/>
            <a:pathLst>
              <a:path w="744595" h="1174903">
                <a:moveTo>
                  <a:pt x="0" y="0"/>
                </a:moveTo>
                <a:lnTo>
                  <a:pt x="744594" y="0"/>
                </a:lnTo>
                <a:lnTo>
                  <a:pt x="744594" y="1174902"/>
                </a:lnTo>
                <a:lnTo>
                  <a:pt x="0" y="117490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rot="-5400000">
            <a:off x="14437526" y="6150572"/>
            <a:ext cx="744595" cy="1174903"/>
          </a:xfrm>
          <a:custGeom>
            <a:avLst/>
            <a:gdLst/>
            <a:ahLst/>
            <a:cxnLst/>
            <a:rect l="l" t="t" r="r" b="b"/>
            <a:pathLst>
              <a:path w="744595" h="1174903">
                <a:moveTo>
                  <a:pt x="0" y="0"/>
                </a:moveTo>
                <a:lnTo>
                  <a:pt x="744595" y="0"/>
                </a:lnTo>
                <a:lnTo>
                  <a:pt x="744595" y="1174903"/>
                </a:lnTo>
                <a:lnTo>
                  <a:pt x="0" y="117490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16567358"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10"/>
            <a:stretch>
              <a:fillRect/>
            </a:stretch>
          </a:blipFill>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47363" y="3828102"/>
            <a:ext cx="6384861" cy="5299434"/>
          </a:xfrm>
          <a:custGeom>
            <a:avLst/>
            <a:gdLst/>
            <a:ahLst/>
            <a:cxnLst/>
            <a:rect l="l" t="t" r="r" b="b"/>
            <a:pathLst>
              <a:path w="6384861" h="5299434">
                <a:moveTo>
                  <a:pt x="0" y="0"/>
                </a:moveTo>
                <a:lnTo>
                  <a:pt x="6384860" y="0"/>
                </a:lnTo>
                <a:lnTo>
                  <a:pt x="6384860" y="5299435"/>
                </a:lnTo>
                <a:lnTo>
                  <a:pt x="0" y="5299435"/>
                </a:lnTo>
                <a:lnTo>
                  <a:pt x="0" y="0"/>
                </a:lnTo>
                <a:close/>
              </a:path>
            </a:pathLst>
          </a:custGeom>
          <a:blipFill>
            <a:blip r:embed="rId3"/>
            <a:stretch>
              <a:fillRect/>
            </a:stretch>
          </a:blipFill>
        </p:spPr>
        <p:txBody>
          <a:bodyPr/>
          <a:lstStyle/>
          <a:p>
            <a:endParaRPr lang="en-US"/>
          </a:p>
        </p:txBody>
      </p:sp>
      <p:sp>
        <p:nvSpPr>
          <p:cNvPr id="3" name="Freeform 3"/>
          <p:cNvSpPr/>
          <p:nvPr/>
        </p:nvSpPr>
        <p:spPr>
          <a:xfrm>
            <a:off x="12129572" y="6923779"/>
            <a:ext cx="2010818" cy="859625"/>
          </a:xfrm>
          <a:custGeom>
            <a:avLst/>
            <a:gdLst/>
            <a:ahLst/>
            <a:cxnLst/>
            <a:rect l="l" t="t" r="r" b="b"/>
            <a:pathLst>
              <a:path w="2010818" h="859625">
                <a:moveTo>
                  <a:pt x="0" y="0"/>
                </a:moveTo>
                <a:lnTo>
                  <a:pt x="2010818" y="0"/>
                </a:lnTo>
                <a:lnTo>
                  <a:pt x="2010818" y="859625"/>
                </a:lnTo>
                <a:lnTo>
                  <a:pt x="0" y="8596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786565" y="8523152"/>
            <a:ext cx="955549" cy="604385"/>
          </a:xfrm>
          <a:custGeom>
            <a:avLst/>
            <a:gdLst/>
            <a:ahLst/>
            <a:cxnLst/>
            <a:rect l="l" t="t" r="r" b="b"/>
            <a:pathLst>
              <a:path w="955549" h="604385">
                <a:moveTo>
                  <a:pt x="0" y="0"/>
                </a:moveTo>
                <a:lnTo>
                  <a:pt x="955549" y="0"/>
                </a:lnTo>
                <a:lnTo>
                  <a:pt x="955549" y="604385"/>
                </a:lnTo>
                <a:lnTo>
                  <a:pt x="0" y="604385"/>
                </a:lnTo>
                <a:lnTo>
                  <a:pt x="0" y="0"/>
                </a:lnTo>
                <a:close/>
              </a:path>
            </a:pathLst>
          </a:custGeom>
          <a:blipFill>
            <a:blip r:embed="rId6"/>
            <a:stretch>
              <a:fillRect/>
            </a:stretch>
          </a:blipFill>
        </p:spPr>
        <p:txBody>
          <a:bodyPr/>
          <a:lstStyle/>
          <a:p>
            <a:endParaRPr lang="en-US"/>
          </a:p>
        </p:txBody>
      </p:sp>
      <p:sp>
        <p:nvSpPr>
          <p:cNvPr id="5" name="Freeform 5"/>
          <p:cNvSpPr/>
          <p:nvPr/>
        </p:nvSpPr>
        <p:spPr>
          <a:xfrm>
            <a:off x="10949957" y="8701401"/>
            <a:ext cx="1179615" cy="426136"/>
          </a:xfrm>
          <a:custGeom>
            <a:avLst/>
            <a:gdLst/>
            <a:ahLst/>
            <a:cxnLst/>
            <a:rect l="l" t="t" r="r" b="b"/>
            <a:pathLst>
              <a:path w="1179615" h="426136">
                <a:moveTo>
                  <a:pt x="0" y="0"/>
                </a:moveTo>
                <a:lnTo>
                  <a:pt x="1179615" y="0"/>
                </a:lnTo>
                <a:lnTo>
                  <a:pt x="1179615" y="426136"/>
                </a:lnTo>
                <a:lnTo>
                  <a:pt x="0" y="42613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3793099" y="8578328"/>
            <a:ext cx="1006883" cy="549209"/>
          </a:xfrm>
          <a:custGeom>
            <a:avLst/>
            <a:gdLst/>
            <a:ahLst/>
            <a:cxnLst/>
            <a:rect l="l" t="t" r="r" b="b"/>
            <a:pathLst>
              <a:path w="1006883" h="549209">
                <a:moveTo>
                  <a:pt x="0" y="0"/>
                </a:moveTo>
                <a:lnTo>
                  <a:pt x="1006883" y="0"/>
                </a:lnTo>
                <a:lnTo>
                  <a:pt x="1006883" y="549209"/>
                </a:lnTo>
                <a:lnTo>
                  <a:pt x="0" y="54920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3707412" y="7856821"/>
            <a:ext cx="2442773" cy="2789489"/>
          </a:xfrm>
          <a:custGeom>
            <a:avLst/>
            <a:gdLst/>
            <a:ahLst/>
            <a:cxnLst/>
            <a:rect l="l" t="t" r="r" b="b"/>
            <a:pathLst>
              <a:path w="2442773" h="2789489">
                <a:moveTo>
                  <a:pt x="0" y="0"/>
                </a:moveTo>
                <a:lnTo>
                  <a:pt x="2442772" y="0"/>
                </a:lnTo>
                <a:lnTo>
                  <a:pt x="2442772" y="2789489"/>
                </a:lnTo>
                <a:lnTo>
                  <a:pt x="0" y="2789489"/>
                </a:lnTo>
                <a:lnTo>
                  <a:pt x="0" y="0"/>
                </a:lnTo>
                <a:close/>
              </a:path>
            </a:pathLst>
          </a:custGeom>
          <a:blipFill>
            <a:blip r:embed="rId11"/>
            <a:stretch>
              <a:fillRect/>
            </a:stretch>
          </a:blipFill>
        </p:spPr>
        <p:txBody>
          <a:bodyPr/>
          <a:lstStyle/>
          <a:p>
            <a:endParaRPr lang="en-US"/>
          </a:p>
        </p:txBody>
      </p:sp>
      <p:sp>
        <p:nvSpPr>
          <p:cNvPr id="8" name="Freeform 8"/>
          <p:cNvSpPr/>
          <p:nvPr/>
        </p:nvSpPr>
        <p:spPr>
          <a:xfrm>
            <a:off x="16223091" y="8610007"/>
            <a:ext cx="1036209" cy="1296587"/>
          </a:xfrm>
          <a:custGeom>
            <a:avLst/>
            <a:gdLst/>
            <a:ahLst/>
            <a:cxnLst/>
            <a:rect l="l" t="t" r="r" b="b"/>
            <a:pathLst>
              <a:path w="1036209" h="1296587">
                <a:moveTo>
                  <a:pt x="0" y="0"/>
                </a:moveTo>
                <a:lnTo>
                  <a:pt x="1036209" y="0"/>
                </a:lnTo>
                <a:lnTo>
                  <a:pt x="1036209" y="1296586"/>
                </a:lnTo>
                <a:lnTo>
                  <a:pt x="0" y="1296586"/>
                </a:lnTo>
                <a:lnTo>
                  <a:pt x="0" y="0"/>
                </a:lnTo>
                <a:close/>
              </a:path>
            </a:pathLst>
          </a:custGeom>
          <a:blipFill>
            <a:blip r:embed="rId12"/>
            <a:stretch>
              <a:fillRect/>
            </a:stretch>
          </a:blipFill>
        </p:spPr>
        <p:txBody>
          <a:bodyPr/>
          <a:lstStyle/>
          <a:p>
            <a:endParaRPr lang="en-US"/>
          </a:p>
        </p:txBody>
      </p:sp>
      <p:sp>
        <p:nvSpPr>
          <p:cNvPr id="9" name="Freeform 9"/>
          <p:cNvSpPr/>
          <p:nvPr/>
        </p:nvSpPr>
        <p:spPr>
          <a:xfrm>
            <a:off x="12726670" y="5254431"/>
            <a:ext cx="980742" cy="1669348"/>
          </a:xfrm>
          <a:custGeom>
            <a:avLst/>
            <a:gdLst/>
            <a:ahLst/>
            <a:cxnLst/>
            <a:rect l="l" t="t" r="r" b="b"/>
            <a:pathLst>
              <a:path w="980742" h="1669348">
                <a:moveTo>
                  <a:pt x="0" y="0"/>
                </a:moveTo>
                <a:lnTo>
                  <a:pt x="980742" y="0"/>
                </a:lnTo>
                <a:lnTo>
                  <a:pt x="980742" y="1669348"/>
                </a:lnTo>
                <a:lnTo>
                  <a:pt x="0" y="1669348"/>
                </a:lnTo>
                <a:lnTo>
                  <a:pt x="0" y="0"/>
                </a:lnTo>
                <a:close/>
              </a:path>
            </a:pathLst>
          </a:custGeom>
          <a:blipFill>
            <a:blip r:embed="rId13"/>
            <a:stretch>
              <a:fillRect/>
            </a:stretch>
          </a:blipFill>
        </p:spPr>
        <p:txBody>
          <a:bodyPr/>
          <a:lstStyle/>
          <a:p>
            <a:endParaRPr lang="en-US"/>
          </a:p>
        </p:txBody>
      </p:sp>
      <p:sp>
        <p:nvSpPr>
          <p:cNvPr id="10" name="Freeform 10"/>
          <p:cNvSpPr/>
          <p:nvPr/>
        </p:nvSpPr>
        <p:spPr>
          <a:xfrm>
            <a:off x="10377035" y="5421567"/>
            <a:ext cx="1275425" cy="2112506"/>
          </a:xfrm>
          <a:custGeom>
            <a:avLst/>
            <a:gdLst/>
            <a:ahLst/>
            <a:cxnLst/>
            <a:rect l="l" t="t" r="r" b="b"/>
            <a:pathLst>
              <a:path w="1275425" h="2112506">
                <a:moveTo>
                  <a:pt x="0" y="0"/>
                </a:moveTo>
                <a:lnTo>
                  <a:pt x="1275425" y="0"/>
                </a:lnTo>
                <a:lnTo>
                  <a:pt x="1275425" y="2112505"/>
                </a:lnTo>
                <a:lnTo>
                  <a:pt x="0" y="211250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1" name="Freeform 11"/>
          <p:cNvSpPr/>
          <p:nvPr/>
        </p:nvSpPr>
        <p:spPr>
          <a:xfrm>
            <a:off x="11014747" y="2325275"/>
            <a:ext cx="2275912" cy="1763832"/>
          </a:xfrm>
          <a:custGeom>
            <a:avLst/>
            <a:gdLst/>
            <a:ahLst/>
            <a:cxnLst/>
            <a:rect l="l" t="t" r="r" b="b"/>
            <a:pathLst>
              <a:path w="2275912" h="1763832">
                <a:moveTo>
                  <a:pt x="0" y="0"/>
                </a:moveTo>
                <a:lnTo>
                  <a:pt x="2275913" y="0"/>
                </a:lnTo>
                <a:lnTo>
                  <a:pt x="2275913" y="1763832"/>
                </a:lnTo>
                <a:lnTo>
                  <a:pt x="0" y="1763832"/>
                </a:lnTo>
                <a:lnTo>
                  <a:pt x="0" y="0"/>
                </a:lnTo>
                <a:close/>
              </a:path>
            </a:pathLst>
          </a:custGeom>
          <a:blipFill>
            <a:blip r:embed="rId16"/>
            <a:stretch>
              <a:fillRect/>
            </a:stretch>
          </a:blipFill>
        </p:spPr>
        <p:txBody>
          <a:bodyPr/>
          <a:lstStyle/>
          <a:p>
            <a:endParaRPr lang="en-US"/>
          </a:p>
        </p:txBody>
      </p:sp>
      <p:sp>
        <p:nvSpPr>
          <p:cNvPr id="12" name="Freeform 12"/>
          <p:cNvSpPr/>
          <p:nvPr/>
        </p:nvSpPr>
        <p:spPr>
          <a:xfrm>
            <a:off x="10076955" y="1028700"/>
            <a:ext cx="4325677" cy="4114800"/>
          </a:xfrm>
          <a:custGeom>
            <a:avLst/>
            <a:gdLst/>
            <a:ahLst/>
            <a:cxnLst/>
            <a:rect l="l" t="t" r="r" b="b"/>
            <a:pathLst>
              <a:path w="4325677" h="4114800">
                <a:moveTo>
                  <a:pt x="0" y="0"/>
                </a:moveTo>
                <a:lnTo>
                  <a:pt x="4325676" y="0"/>
                </a:lnTo>
                <a:lnTo>
                  <a:pt x="4325676"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TextBox 13"/>
          <p:cNvSpPr txBox="1"/>
          <p:nvPr/>
        </p:nvSpPr>
        <p:spPr>
          <a:xfrm>
            <a:off x="4656914" y="647701"/>
            <a:ext cx="9338504" cy="1313227"/>
          </a:xfrm>
          <a:prstGeom prst="rect">
            <a:avLst/>
          </a:prstGeom>
        </p:spPr>
        <p:txBody>
          <a:bodyPr lIns="0" tIns="0" rIns="0" bIns="0" rtlCol="0" anchor="t">
            <a:spAutoFit/>
          </a:bodyPr>
          <a:lstStyle/>
          <a:p>
            <a:pPr algn="ctr">
              <a:lnSpc>
                <a:spcPts val="10457"/>
              </a:lnSpc>
            </a:pPr>
            <a:r>
              <a:rPr lang="en-US" sz="8714" b="1">
                <a:solidFill>
                  <a:srgbClr val="000000"/>
                </a:solidFill>
                <a:latin typeface="Quicksand Bold"/>
                <a:ea typeface="Quicksand Bold"/>
                <a:cs typeface="Quicksand Bold"/>
                <a:sym typeface="Quicksand Bold"/>
              </a:rPr>
              <a:t>DECOMPOSITION</a:t>
            </a:r>
          </a:p>
        </p:txBody>
      </p:sp>
      <p:sp>
        <p:nvSpPr>
          <p:cNvPr id="14" name="TextBox 14"/>
          <p:cNvSpPr txBox="1"/>
          <p:nvPr/>
        </p:nvSpPr>
        <p:spPr>
          <a:xfrm>
            <a:off x="886561" y="2687573"/>
            <a:ext cx="8395179" cy="6137771"/>
          </a:xfrm>
          <a:prstGeom prst="rect">
            <a:avLst/>
          </a:prstGeom>
        </p:spPr>
        <p:txBody>
          <a:bodyPr lIns="0" tIns="0" rIns="0" bIns="0" rtlCol="0" anchor="t">
            <a:spAutoFit/>
          </a:bodyPr>
          <a:lstStyle/>
          <a:p>
            <a:pPr algn="ctr">
              <a:lnSpc>
                <a:spcPts val="5283"/>
              </a:lnSpc>
            </a:pPr>
            <a:r>
              <a:rPr lang="en-US" sz="4402" b="1">
                <a:solidFill>
                  <a:srgbClr val="000000"/>
                </a:solidFill>
                <a:latin typeface="Quicksand Bold"/>
                <a:ea typeface="Quicksand Bold"/>
                <a:cs typeface="Quicksand Bold"/>
                <a:sym typeface="Quicksand Bold"/>
              </a:rPr>
              <a:t>Topsoil</a:t>
            </a:r>
            <a:r>
              <a:rPr lang="en-US" sz="4402">
                <a:solidFill>
                  <a:srgbClr val="000000"/>
                </a:solidFill>
                <a:latin typeface="Quicksand"/>
                <a:ea typeface="Quicksand"/>
                <a:cs typeface="Quicksand"/>
                <a:sym typeface="Quicksand"/>
              </a:rPr>
              <a:t> forms through the </a:t>
            </a:r>
            <a:r>
              <a:rPr lang="en-US" sz="4402" b="1">
                <a:solidFill>
                  <a:srgbClr val="000000"/>
                </a:solidFill>
                <a:latin typeface="Quicksand Bold"/>
                <a:ea typeface="Quicksand Bold"/>
                <a:cs typeface="Quicksand Bold"/>
                <a:sym typeface="Quicksand Bold"/>
              </a:rPr>
              <a:t>decomposition </a:t>
            </a:r>
            <a:r>
              <a:rPr lang="en-US" sz="4402">
                <a:solidFill>
                  <a:srgbClr val="000000"/>
                </a:solidFill>
                <a:latin typeface="Quicksand"/>
                <a:ea typeface="Quicksand"/>
                <a:cs typeface="Quicksand"/>
                <a:sym typeface="Quicksand"/>
              </a:rPr>
              <a:t>of </a:t>
            </a:r>
            <a:r>
              <a:rPr lang="en-US" sz="4402" b="1">
                <a:solidFill>
                  <a:srgbClr val="000000"/>
                </a:solidFill>
                <a:latin typeface="Quicksand Bold"/>
                <a:ea typeface="Quicksand Bold"/>
                <a:cs typeface="Quicksand Bold"/>
                <a:sym typeface="Quicksand Bold"/>
              </a:rPr>
              <a:t>organic</a:t>
            </a:r>
            <a:r>
              <a:rPr lang="en-US" sz="4402">
                <a:solidFill>
                  <a:srgbClr val="000000"/>
                </a:solidFill>
                <a:latin typeface="Quicksand"/>
                <a:ea typeface="Quicksand"/>
                <a:cs typeface="Quicksand"/>
                <a:sym typeface="Quicksand"/>
              </a:rPr>
              <a:t> matter as dead plants and animals break down and mix with small pieces of rock.</a:t>
            </a:r>
          </a:p>
          <a:p>
            <a:pPr algn="ctr">
              <a:lnSpc>
                <a:spcPts val="1926"/>
              </a:lnSpc>
            </a:pPr>
            <a:endParaRPr lang="en-US" sz="4402">
              <a:solidFill>
                <a:srgbClr val="000000"/>
              </a:solidFill>
              <a:latin typeface="Quicksand"/>
              <a:ea typeface="Quicksand"/>
              <a:cs typeface="Quicksand"/>
              <a:sym typeface="Quicksand"/>
            </a:endParaRPr>
          </a:p>
          <a:p>
            <a:pPr algn="ctr">
              <a:lnSpc>
                <a:spcPts val="5283"/>
              </a:lnSpc>
            </a:pPr>
            <a:r>
              <a:rPr lang="en-US" sz="4402">
                <a:solidFill>
                  <a:srgbClr val="000000"/>
                </a:solidFill>
                <a:latin typeface="Quicksand"/>
                <a:ea typeface="Quicksand"/>
                <a:cs typeface="Quicksand"/>
                <a:sym typeface="Quicksand"/>
              </a:rPr>
              <a:t> Rain and weather help this process, creating rich, dark soil full of </a:t>
            </a:r>
            <a:r>
              <a:rPr lang="en-US" sz="4402" b="1">
                <a:solidFill>
                  <a:srgbClr val="000000"/>
                </a:solidFill>
                <a:latin typeface="Quicksand Bold"/>
                <a:ea typeface="Quicksand Bold"/>
                <a:cs typeface="Quicksand Bold"/>
                <a:sym typeface="Quicksand Bold"/>
              </a:rPr>
              <a:t>nutrients</a:t>
            </a:r>
            <a:r>
              <a:rPr lang="en-US" sz="4402">
                <a:solidFill>
                  <a:srgbClr val="000000"/>
                </a:solidFill>
                <a:latin typeface="Quicksand"/>
                <a:ea typeface="Quicksand"/>
                <a:cs typeface="Quicksand"/>
                <a:sym typeface="Quicksand"/>
              </a:rPr>
              <a:t> that support new plant growth.</a:t>
            </a:r>
          </a:p>
        </p:txBody>
      </p:sp>
      <p:sp>
        <p:nvSpPr>
          <p:cNvPr id="15" name="TextBox 15"/>
          <p:cNvSpPr txBox="1"/>
          <p:nvPr/>
        </p:nvSpPr>
        <p:spPr>
          <a:xfrm>
            <a:off x="6635576" y="10049205"/>
            <a:ext cx="5016847" cy="19049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grpSp>
        <p:nvGrpSpPr>
          <p:cNvPr id="16" name="Group 16"/>
          <p:cNvGrpSpPr/>
          <p:nvPr/>
        </p:nvGrpSpPr>
        <p:grpSpPr>
          <a:xfrm>
            <a:off x="285188" y="267090"/>
            <a:ext cx="17717625" cy="9752820"/>
            <a:chOff x="0" y="0"/>
            <a:chExt cx="3499778" cy="1926483"/>
          </a:xfrm>
        </p:grpSpPr>
        <p:sp>
          <p:nvSpPr>
            <p:cNvPr id="17" name="Freeform 17"/>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18" name="TextBox 18"/>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6713" y="1819793"/>
            <a:ext cx="17654575" cy="8048730"/>
          </a:xfrm>
          <a:custGeom>
            <a:avLst/>
            <a:gdLst/>
            <a:ahLst/>
            <a:cxnLst/>
            <a:rect l="l" t="t" r="r" b="b"/>
            <a:pathLst>
              <a:path w="17654575" h="8048730">
                <a:moveTo>
                  <a:pt x="0" y="0"/>
                </a:moveTo>
                <a:lnTo>
                  <a:pt x="17654574" y="0"/>
                </a:lnTo>
                <a:lnTo>
                  <a:pt x="17654574" y="8048730"/>
                </a:lnTo>
                <a:lnTo>
                  <a:pt x="0" y="8048730"/>
                </a:lnTo>
                <a:lnTo>
                  <a:pt x="0" y="0"/>
                </a:lnTo>
                <a:close/>
              </a:path>
            </a:pathLst>
          </a:custGeom>
          <a:blipFill>
            <a:blip r:embed="rId3">
              <a:extLst>
                <a:ext uri="{96DAC541-7B7A-43D3-8B79-37D633B846F1}">
                  <asvg:svgBlip xmlns:asvg="http://schemas.microsoft.com/office/drawing/2016/SVG/main" r:embed="rId4"/>
                </a:ext>
              </a:extLst>
            </a:blip>
            <a:stretch>
              <a:fillRect l="-2051" b="-5207"/>
            </a:stretch>
          </a:blipFill>
        </p:spPr>
        <p:txBody>
          <a:bodyPr/>
          <a:lstStyle/>
          <a:p>
            <a:endParaRPr lang="en-US"/>
          </a:p>
        </p:txBody>
      </p:sp>
      <p:sp>
        <p:nvSpPr>
          <p:cNvPr id="3" name="TextBox 3"/>
          <p:cNvSpPr txBox="1"/>
          <p:nvPr/>
        </p:nvSpPr>
        <p:spPr>
          <a:xfrm>
            <a:off x="3932471" y="787464"/>
            <a:ext cx="10423058" cy="2541109"/>
          </a:xfrm>
          <a:prstGeom prst="rect">
            <a:avLst/>
          </a:prstGeom>
        </p:spPr>
        <p:txBody>
          <a:bodyPr lIns="0" tIns="0" rIns="0" bIns="0" rtlCol="0" anchor="t">
            <a:spAutoFit/>
          </a:bodyPr>
          <a:lstStyle/>
          <a:p>
            <a:pPr algn="ctr">
              <a:lnSpc>
                <a:spcPts val="4235"/>
              </a:lnSpc>
            </a:pPr>
            <a:r>
              <a:rPr lang="en-US" sz="3529">
                <a:solidFill>
                  <a:srgbClr val="000000"/>
                </a:solidFill>
                <a:latin typeface="Quicksand"/>
                <a:ea typeface="Quicksand"/>
                <a:cs typeface="Quicksand"/>
                <a:sym typeface="Quicksand"/>
              </a:rPr>
              <a:t>Healthy soil means healthy food, clean water, and strong communities.  </a:t>
            </a:r>
          </a:p>
          <a:p>
            <a:pPr algn="ctr">
              <a:lnSpc>
                <a:spcPts val="1861"/>
              </a:lnSpc>
            </a:pPr>
            <a:endParaRPr lang="en-US" sz="3529">
              <a:solidFill>
                <a:srgbClr val="000000"/>
              </a:solidFill>
              <a:latin typeface="Quicksand"/>
              <a:ea typeface="Quicksand"/>
              <a:cs typeface="Quicksand"/>
              <a:sym typeface="Quicksand"/>
            </a:endParaRPr>
          </a:p>
          <a:p>
            <a:pPr algn="ctr">
              <a:lnSpc>
                <a:spcPts val="4235"/>
              </a:lnSpc>
            </a:pPr>
            <a:r>
              <a:rPr lang="en-US" sz="3529" b="1" i="1">
                <a:solidFill>
                  <a:srgbClr val="4D2410"/>
                </a:solidFill>
                <a:latin typeface="Canva Sans Bold Italics"/>
                <a:ea typeface="Canva Sans Bold Italics"/>
                <a:cs typeface="Canva Sans Bold Italics"/>
                <a:sym typeface="Canva Sans Bold Italics"/>
              </a:rPr>
              <a:t>Soil IS where it all begins.</a:t>
            </a:r>
          </a:p>
          <a:p>
            <a:pPr algn="ctr">
              <a:lnSpc>
                <a:spcPts val="1489"/>
              </a:lnSpc>
            </a:pPr>
            <a:endParaRPr lang="en-US" sz="3529" b="1" i="1">
              <a:solidFill>
                <a:srgbClr val="4D2410"/>
              </a:solidFill>
              <a:latin typeface="Canva Sans Bold Italics"/>
              <a:ea typeface="Canva Sans Bold Italics"/>
              <a:cs typeface="Canva Sans Bold Italics"/>
              <a:sym typeface="Canva Sans Bold Italics"/>
            </a:endParaRPr>
          </a:p>
          <a:p>
            <a:pPr algn="ctr">
              <a:lnSpc>
                <a:spcPts val="4235"/>
              </a:lnSpc>
            </a:pPr>
            <a:r>
              <a:rPr lang="en-US" sz="3529">
                <a:solidFill>
                  <a:srgbClr val="000000"/>
                </a:solidFill>
                <a:latin typeface="Quicksand"/>
                <a:ea typeface="Quicksand"/>
                <a:cs typeface="Quicksand"/>
                <a:sym typeface="Quicksand"/>
              </a:rPr>
              <a:t>How can you help care for the soil where you live?</a:t>
            </a:r>
          </a:p>
        </p:txBody>
      </p:sp>
      <p:grpSp>
        <p:nvGrpSpPr>
          <p:cNvPr id="4" name="Group 4"/>
          <p:cNvGrpSpPr/>
          <p:nvPr/>
        </p:nvGrpSpPr>
        <p:grpSpPr>
          <a:xfrm>
            <a:off x="285188" y="267090"/>
            <a:ext cx="17717625" cy="9601433"/>
            <a:chOff x="0" y="0"/>
            <a:chExt cx="3499778" cy="1896579"/>
          </a:xfrm>
        </p:grpSpPr>
        <p:sp>
          <p:nvSpPr>
            <p:cNvPr id="5" name="Freeform 5"/>
            <p:cNvSpPr/>
            <p:nvPr/>
          </p:nvSpPr>
          <p:spPr>
            <a:xfrm>
              <a:off x="0" y="0"/>
              <a:ext cx="3499778" cy="1896579"/>
            </a:xfrm>
            <a:custGeom>
              <a:avLst/>
              <a:gdLst/>
              <a:ahLst/>
              <a:cxnLst/>
              <a:rect l="l" t="t" r="r" b="b"/>
              <a:pathLst>
                <a:path w="3499778" h="1896579">
                  <a:moveTo>
                    <a:pt x="0" y="0"/>
                  </a:moveTo>
                  <a:lnTo>
                    <a:pt x="3499778" y="0"/>
                  </a:lnTo>
                  <a:lnTo>
                    <a:pt x="3499778" y="1896579"/>
                  </a:lnTo>
                  <a:lnTo>
                    <a:pt x="0" y="1896579"/>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6" name="TextBox 6"/>
            <p:cNvSpPr txBox="1"/>
            <p:nvPr/>
          </p:nvSpPr>
          <p:spPr>
            <a:xfrm>
              <a:off x="0" y="-47625"/>
              <a:ext cx="3499778" cy="1944204"/>
            </a:xfrm>
            <a:prstGeom prst="rect">
              <a:avLst/>
            </a:prstGeom>
          </p:spPr>
          <p:txBody>
            <a:bodyPr lIns="95250" tIns="95250" rIns="95250" bIns="95250" rtlCol="0" anchor="ctr"/>
            <a:lstStyle/>
            <a:p>
              <a:pPr algn="ctr">
                <a:lnSpc>
                  <a:spcPts val="3675"/>
                </a:lnSpc>
                <a:spcBef>
                  <a:spcPct val="0"/>
                </a:spcBef>
              </a:pPr>
              <a:endParaRPr/>
            </a:p>
          </p:txBody>
        </p:sp>
      </p:grpSp>
      <p:sp>
        <p:nvSpPr>
          <p:cNvPr id="7" name="Freeform 7"/>
          <p:cNvSpPr/>
          <p:nvPr/>
        </p:nvSpPr>
        <p:spPr>
          <a:xfrm>
            <a:off x="15975478" y="7640949"/>
            <a:ext cx="2312522" cy="2555273"/>
          </a:xfrm>
          <a:custGeom>
            <a:avLst/>
            <a:gdLst/>
            <a:ahLst/>
            <a:cxnLst/>
            <a:rect l="l" t="t" r="r" b="b"/>
            <a:pathLst>
              <a:path w="2312522" h="2555273">
                <a:moveTo>
                  <a:pt x="0" y="0"/>
                </a:moveTo>
                <a:lnTo>
                  <a:pt x="2312522" y="0"/>
                </a:lnTo>
                <a:lnTo>
                  <a:pt x="2312522" y="2555274"/>
                </a:lnTo>
                <a:lnTo>
                  <a:pt x="0" y="2555274"/>
                </a:lnTo>
                <a:lnTo>
                  <a:pt x="0" y="0"/>
                </a:lnTo>
                <a:close/>
              </a:path>
            </a:pathLst>
          </a:custGeom>
          <a:blipFill>
            <a:blip r:embed="rId5"/>
            <a:stretch>
              <a:fillRect/>
            </a:stretch>
          </a:blipFill>
        </p:spPr>
        <p:txBody>
          <a:bodyPr/>
          <a:lstStyle/>
          <a:p>
            <a:endParaRPr lang="en-US"/>
          </a:p>
        </p:txBody>
      </p:sp>
      <p:sp>
        <p:nvSpPr>
          <p:cNvPr id="8" name="Freeform 8"/>
          <p:cNvSpPr/>
          <p:nvPr/>
        </p:nvSpPr>
        <p:spPr>
          <a:xfrm>
            <a:off x="16741195" y="8436149"/>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6"/>
            <a:stretch>
              <a:fillRect/>
            </a:stretch>
          </a:blipFill>
        </p:spPr>
        <p:txBody>
          <a:bodyPr/>
          <a:lstStyle/>
          <a:p>
            <a:endParaRPr lang="en-US"/>
          </a:p>
        </p:txBody>
      </p:sp>
      <p:sp>
        <p:nvSpPr>
          <p:cNvPr id="9" name="TextBox 9"/>
          <p:cNvSpPr txBox="1"/>
          <p:nvPr/>
        </p:nvSpPr>
        <p:spPr>
          <a:xfrm>
            <a:off x="6635540" y="10015244"/>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415711" y="482819"/>
            <a:ext cx="11456577" cy="732830"/>
          </a:xfrm>
          <a:prstGeom prst="rect">
            <a:avLst/>
          </a:prstGeom>
        </p:spPr>
        <p:txBody>
          <a:bodyPr lIns="0" tIns="0" rIns="0" bIns="0" rtlCol="0" anchor="t">
            <a:spAutoFit/>
          </a:bodyPr>
          <a:lstStyle/>
          <a:p>
            <a:pPr algn="ctr">
              <a:lnSpc>
                <a:spcPts val="5759"/>
              </a:lnSpc>
            </a:pPr>
            <a:r>
              <a:rPr lang="en-US" sz="4799" b="1">
                <a:solidFill>
                  <a:srgbClr val="D3843B"/>
                </a:solidFill>
                <a:latin typeface="Quicksand Bold"/>
                <a:ea typeface="Quicksand Bold"/>
                <a:cs typeface="Quicksand Bold"/>
                <a:sym typeface="Quicksand Bold"/>
              </a:rPr>
              <a:t>Class Discussion or Review Activity</a:t>
            </a:r>
          </a:p>
        </p:txBody>
      </p:sp>
      <p:sp>
        <p:nvSpPr>
          <p:cNvPr id="3" name="TextBox 3"/>
          <p:cNvSpPr txBox="1"/>
          <p:nvPr/>
        </p:nvSpPr>
        <p:spPr>
          <a:xfrm>
            <a:off x="2984946" y="1432138"/>
            <a:ext cx="12318108" cy="8204054"/>
          </a:xfrm>
          <a:prstGeom prst="rect">
            <a:avLst/>
          </a:prstGeom>
        </p:spPr>
        <p:txBody>
          <a:bodyPr lIns="0" tIns="0" rIns="0" bIns="0" rtlCol="0" anchor="t">
            <a:spAutoFit/>
          </a:bodyPr>
          <a:lstStyle/>
          <a:p>
            <a:pPr marL="511027" lvl="1" indent="-255513" algn="l">
              <a:lnSpc>
                <a:spcPts val="4710"/>
              </a:lnSpc>
              <a:buAutoNum type="arabicPeriod"/>
            </a:pPr>
            <a:r>
              <a:rPr lang="en-US" sz="2366">
                <a:solidFill>
                  <a:srgbClr val="000000"/>
                </a:solidFill>
                <a:latin typeface="Quicksand"/>
                <a:ea typeface="Quicksand"/>
                <a:cs typeface="Quicksand"/>
                <a:sym typeface="Quicksand"/>
              </a:rPr>
              <a:t>  What are Conservation Districts, and why were they created?</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How does the National Association of Conservation Districts support local districts?</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What happened during the Dust Bowl, and what did people learn from it?</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Who was Hugh Hammond Bennett, and what was his role in soil conservation?</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Give examples of Best Management Practices used by farmers.</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Why are natural resources important to protect?</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What does it mean for a district to be locally led?</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Explain the meaning of the thematic phrase “Soil. Where It All Begins.”</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What is Stewardship Week, and when is it celebrated each year?</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What is the purpose of the NACD Poster Contest?</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How does decomposition help form topsoil?</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What is parent material, and why does it matter for soil formation?</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How do organisms help create soil?</a:t>
            </a:r>
          </a:p>
          <a:p>
            <a:pPr marL="511027" lvl="1" indent="-255513" algn="l">
              <a:lnSpc>
                <a:spcPts val="4710"/>
              </a:lnSpc>
              <a:buAutoNum type="arabicPeriod"/>
            </a:pPr>
            <a:r>
              <a:rPr lang="en-US" sz="2366">
                <a:solidFill>
                  <a:srgbClr val="000000"/>
                </a:solidFill>
                <a:latin typeface="Quicksand"/>
                <a:ea typeface="Quicksand"/>
                <a:cs typeface="Quicksand"/>
                <a:sym typeface="Quicksand"/>
              </a:rPr>
              <a:t>  How does soil help the ocean and the desert?</a:t>
            </a:r>
          </a:p>
        </p:txBody>
      </p:sp>
      <p:sp>
        <p:nvSpPr>
          <p:cNvPr id="4" name="TextBox 4"/>
          <p:cNvSpPr txBox="1"/>
          <p:nvPr/>
        </p:nvSpPr>
        <p:spPr>
          <a:xfrm>
            <a:off x="6635540" y="10062325"/>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5" name="Freeform 5"/>
          <p:cNvSpPr/>
          <p:nvPr/>
        </p:nvSpPr>
        <p:spPr>
          <a:xfrm>
            <a:off x="16741195" y="8610007"/>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3"/>
            <a:stretch>
              <a:fillRect/>
            </a:stretch>
          </a:blipFill>
        </p:spPr>
        <p:txBody>
          <a:bodyPr/>
          <a:lstStyle/>
          <a:p>
            <a:endParaRPr lang="en-US"/>
          </a:p>
        </p:txBody>
      </p:sp>
      <p:grpSp>
        <p:nvGrpSpPr>
          <p:cNvPr id="6" name="Group 6"/>
          <p:cNvGrpSpPr/>
          <p:nvPr/>
        </p:nvGrpSpPr>
        <p:grpSpPr>
          <a:xfrm>
            <a:off x="285188" y="267090"/>
            <a:ext cx="17717625" cy="9752820"/>
            <a:chOff x="0" y="0"/>
            <a:chExt cx="3499778" cy="1926483"/>
          </a:xfrm>
        </p:grpSpPr>
        <p:sp>
          <p:nvSpPr>
            <p:cNvPr id="7" name="Freeform 7"/>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8" name="TextBox 8"/>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TextBox 5"/>
          <p:cNvSpPr txBox="1"/>
          <p:nvPr/>
        </p:nvSpPr>
        <p:spPr>
          <a:xfrm>
            <a:off x="3415711" y="482819"/>
            <a:ext cx="11456577" cy="732830"/>
          </a:xfrm>
          <a:prstGeom prst="rect">
            <a:avLst/>
          </a:prstGeom>
        </p:spPr>
        <p:txBody>
          <a:bodyPr lIns="0" tIns="0" rIns="0" bIns="0" rtlCol="0" anchor="t">
            <a:spAutoFit/>
          </a:bodyPr>
          <a:lstStyle/>
          <a:p>
            <a:pPr algn="ctr">
              <a:lnSpc>
                <a:spcPts val="5759"/>
              </a:lnSpc>
            </a:pPr>
            <a:r>
              <a:rPr lang="en-US" sz="4799" b="1">
                <a:solidFill>
                  <a:srgbClr val="D3843B"/>
                </a:solidFill>
                <a:latin typeface="Quicksand Bold"/>
                <a:ea typeface="Quicksand Bold"/>
                <a:cs typeface="Quicksand Bold"/>
                <a:sym typeface="Quicksand Bold"/>
              </a:rPr>
              <a:t>Answer Key</a:t>
            </a:r>
          </a:p>
        </p:txBody>
      </p:sp>
      <p:sp>
        <p:nvSpPr>
          <p:cNvPr id="6" name="TextBox 6"/>
          <p:cNvSpPr txBox="1"/>
          <p:nvPr/>
        </p:nvSpPr>
        <p:spPr>
          <a:xfrm>
            <a:off x="2222206" y="1405836"/>
            <a:ext cx="13843589" cy="8005787"/>
          </a:xfrm>
          <a:prstGeom prst="rect">
            <a:avLst/>
          </a:prstGeom>
        </p:spPr>
        <p:txBody>
          <a:bodyPr lIns="0" tIns="0" rIns="0" bIns="0" rtlCol="0" anchor="t">
            <a:spAutoFit/>
          </a:bodyPr>
          <a:lstStyle/>
          <a:p>
            <a:pPr algn="l">
              <a:lnSpc>
                <a:spcPts val="3150"/>
              </a:lnSpc>
            </a:pPr>
            <a:r>
              <a:rPr lang="en-US" sz="2250" b="1" i="1">
                <a:solidFill>
                  <a:srgbClr val="000000"/>
                </a:solidFill>
                <a:latin typeface="Canva Sans Bold Italics"/>
                <a:ea typeface="Canva Sans Bold Italics"/>
                <a:cs typeface="Canva Sans Bold Italics"/>
                <a:sym typeface="Canva Sans Bold Italics"/>
              </a:rPr>
              <a:t>What are Conservation Districts, and why were they created?</a:t>
            </a:r>
          </a:p>
          <a:p>
            <a:pPr algn="l">
              <a:lnSpc>
                <a:spcPts val="3150"/>
              </a:lnSpc>
            </a:pPr>
            <a:r>
              <a:rPr lang="en-US" sz="2250">
                <a:solidFill>
                  <a:srgbClr val="000000"/>
                </a:solidFill>
                <a:latin typeface="Canva Sans"/>
                <a:ea typeface="Canva Sans"/>
                <a:cs typeface="Canva Sans"/>
                <a:sym typeface="Canva Sans"/>
              </a:rPr>
              <a:t>Conservation districts were created in the 1930s to help people protect soil and water after the Dust Bowl. They work locally to promote conservation and prevent erosion.</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How does the National Association of Conservation Districts support local districts?</a:t>
            </a:r>
          </a:p>
          <a:p>
            <a:pPr algn="l">
              <a:lnSpc>
                <a:spcPts val="3150"/>
              </a:lnSpc>
            </a:pPr>
            <a:r>
              <a:rPr lang="en-US" sz="2250">
                <a:solidFill>
                  <a:srgbClr val="000000"/>
                </a:solidFill>
                <a:latin typeface="Canva Sans"/>
                <a:ea typeface="Canva Sans"/>
                <a:cs typeface="Canva Sans"/>
                <a:sym typeface="Canva Sans"/>
              </a:rPr>
              <a:t>NACD provides leadership, education, and resources to help local districts share information, teach conservation, and protect natural resources.</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What happened during the Dust Bowl, and what did people learn from it?</a:t>
            </a:r>
          </a:p>
          <a:p>
            <a:pPr algn="l">
              <a:lnSpc>
                <a:spcPts val="3150"/>
              </a:lnSpc>
            </a:pPr>
            <a:r>
              <a:rPr lang="en-US" sz="2250">
                <a:solidFill>
                  <a:srgbClr val="000000"/>
                </a:solidFill>
                <a:latin typeface="Canva Sans"/>
                <a:ea typeface="Canva Sans"/>
                <a:cs typeface="Canva Sans"/>
                <a:sym typeface="Canva Sans"/>
              </a:rPr>
              <a:t>In the 1930s, strong winds and poor farming practices caused the soil to blow away. People learned that healthy soil must be protected through conservation.</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Who was Hugh Hammond Bennett, and what was his role in soil conservation?</a:t>
            </a:r>
          </a:p>
          <a:p>
            <a:pPr algn="l">
              <a:lnSpc>
                <a:spcPts val="3150"/>
              </a:lnSpc>
            </a:pPr>
            <a:r>
              <a:rPr lang="en-US" sz="2250">
                <a:solidFill>
                  <a:srgbClr val="000000"/>
                </a:solidFill>
                <a:latin typeface="Canva Sans"/>
                <a:ea typeface="Canva Sans"/>
                <a:cs typeface="Canva Sans"/>
                <a:sym typeface="Canva Sans"/>
              </a:rPr>
              <a:t>Hugh Hammond Bennett was known as the “Father of Soil Conservation.” He led efforts to create the Soil Conservation Service and taught farmers how to protect soil.</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Give examples of Best Management Practices used by farmers.</a:t>
            </a:r>
          </a:p>
          <a:p>
            <a:pPr algn="l">
              <a:lnSpc>
                <a:spcPts val="3150"/>
              </a:lnSpc>
            </a:pPr>
            <a:r>
              <a:rPr lang="en-US" sz="2250">
                <a:solidFill>
                  <a:srgbClr val="000000"/>
                </a:solidFill>
                <a:latin typeface="Canva Sans"/>
                <a:ea typeface="Canva Sans"/>
                <a:cs typeface="Canva Sans"/>
                <a:sym typeface="Canva Sans"/>
              </a:rPr>
              <a:t>Examples include planting cover crops, rotating crops, building terraces, and using grass buffers to prevent erosion and protect water.</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Why are natural resources important to protect?</a:t>
            </a:r>
          </a:p>
          <a:p>
            <a:pPr algn="l">
              <a:lnSpc>
                <a:spcPts val="3150"/>
              </a:lnSpc>
            </a:pPr>
            <a:r>
              <a:rPr lang="en-US" sz="2250">
                <a:solidFill>
                  <a:srgbClr val="000000"/>
                </a:solidFill>
                <a:latin typeface="Canva Sans"/>
                <a:ea typeface="Canva Sans"/>
                <a:cs typeface="Canva Sans"/>
                <a:sym typeface="Canva Sans"/>
              </a:rPr>
              <a:t>Natural resources like soil, water, air, and plants are what we need to grow food, have clean water, and live healthy lives.</a:t>
            </a:r>
          </a:p>
        </p:txBody>
      </p:sp>
      <p:sp>
        <p:nvSpPr>
          <p:cNvPr id="7" name="Freeform 7"/>
          <p:cNvSpPr/>
          <p:nvPr/>
        </p:nvSpPr>
        <p:spPr>
          <a:xfrm>
            <a:off x="16806370" y="8691559"/>
            <a:ext cx="905860" cy="1133483"/>
          </a:xfrm>
          <a:custGeom>
            <a:avLst/>
            <a:gdLst/>
            <a:ahLst/>
            <a:cxnLst/>
            <a:rect l="l" t="t" r="r" b="b"/>
            <a:pathLst>
              <a:path w="905860" h="1133483">
                <a:moveTo>
                  <a:pt x="0" y="0"/>
                </a:moveTo>
                <a:lnTo>
                  <a:pt x="905860" y="0"/>
                </a:lnTo>
                <a:lnTo>
                  <a:pt x="905860" y="1133482"/>
                </a:lnTo>
                <a:lnTo>
                  <a:pt x="0" y="1133482"/>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6635540" y="10059701"/>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TextBox 5"/>
          <p:cNvSpPr txBox="1"/>
          <p:nvPr/>
        </p:nvSpPr>
        <p:spPr>
          <a:xfrm>
            <a:off x="1548198" y="1645420"/>
            <a:ext cx="15191605" cy="7612880"/>
          </a:xfrm>
          <a:prstGeom prst="rect">
            <a:avLst/>
          </a:prstGeom>
        </p:spPr>
        <p:txBody>
          <a:bodyPr lIns="0" tIns="0" rIns="0" bIns="0" rtlCol="0" anchor="t">
            <a:spAutoFit/>
          </a:bodyPr>
          <a:lstStyle/>
          <a:p>
            <a:pPr algn="l">
              <a:lnSpc>
                <a:spcPts val="3150"/>
              </a:lnSpc>
            </a:pPr>
            <a:r>
              <a:rPr lang="en-US" sz="2250" b="1" i="1">
                <a:solidFill>
                  <a:srgbClr val="000000"/>
                </a:solidFill>
                <a:latin typeface="Canva Sans Bold Italics"/>
                <a:ea typeface="Canva Sans Bold Italics"/>
                <a:cs typeface="Canva Sans Bold Italics"/>
                <a:sym typeface="Canva Sans Bold Italics"/>
              </a:rPr>
              <a:t>What does it mean for a district to be locally led?</a:t>
            </a:r>
          </a:p>
          <a:p>
            <a:pPr algn="l">
              <a:lnSpc>
                <a:spcPts val="3150"/>
              </a:lnSpc>
            </a:pPr>
            <a:r>
              <a:rPr lang="en-US" sz="2250">
                <a:solidFill>
                  <a:srgbClr val="000000"/>
                </a:solidFill>
                <a:latin typeface="Canva Sans"/>
                <a:ea typeface="Canva Sans"/>
                <a:cs typeface="Canva Sans"/>
                <a:sym typeface="Canva Sans"/>
              </a:rPr>
              <a:t>It means the people who live and work in the community make decisions about conservation based on their land and local needs.</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Explain the meaning of the thematic phrase “Soil. Where It All Begins.”</a:t>
            </a:r>
          </a:p>
          <a:p>
            <a:pPr algn="l">
              <a:lnSpc>
                <a:spcPts val="3150"/>
              </a:lnSpc>
            </a:pPr>
            <a:r>
              <a:rPr lang="en-US" sz="2250">
                <a:solidFill>
                  <a:srgbClr val="000000"/>
                </a:solidFill>
                <a:latin typeface="Canva Sans"/>
                <a:ea typeface="Canva Sans"/>
                <a:cs typeface="Canva Sans"/>
                <a:sym typeface="Canva Sans"/>
              </a:rPr>
              <a:t>It means that everything we depend on starts with healthy soil.</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What is Stewardship Week, and when is it celebrated each year?</a:t>
            </a:r>
          </a:p>
          <a:p>
            <a:pPr algn="l">
              <a:lnSpc>
                <a:spcPts val="3150"/>
              </a:lnSpc>
            </a:pPr>
            <a:r>
              <a:rPr lang="en-US" sz="2250">
                <a:solidFill>
                  <a:srgbClr val="000000"/>
                </a:solidFill>
                <a:latin typeface="Canva Sans"/>
                <a:ea typeface="Canva Sans"/>
                <a:cs typeface="Canva Sans"/>
                <a:sym typeface="Canva Sans"/>
              </a:rPr>
              <a:t>Stewardship Week is the national kickoff for the conservation theme, held from the last Sunday in April through the first Sunday in May each year.</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What is the purpose of the NACD Poster Contest?</a:t>
            </a:r>
          </a:p>
          <a:p>
            <a:pPr algn="l">
              <a:lnSpc>
                <a:spcPts val="3150"/>
              </a:lnSpc>
            </a:pPr>
            <a:r>
              <a:rPr lang="en-US" sz="2250">
                <a:solidFill>
                  <a:srgbClr val="000000"/>
                </a:solidFill>
                <a:latin typeface="Canva Sans"/>
                <a:ea typeface="Canva Sans"/>
                <a:cs typeface="Canva Sans"/>
                <a:sym typeface="Canva Sans"/>
              </a:rPr>
              <a:t>The contest helps students share what they learn about conservation through art while promoting the yearly stewardship theme.</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How do organisms help create soil?</a:t>
            </a:r>
          </a:p>
          <a:p>
            <a:pPr algn="l">
              <a:lnSpc>
                <a:spcPts val="3150"/>
              </a:lnSpc>
            </a:pPr>
            <a:r>
              <a:rPr lang="en-US" sz="2250">
                <a:solidFill>
                  <a:srgbClr val="000000"/>
                </a:solidFill>
                <a:latin typeface="Canva Sans"/>
                <a:ea typeface="Canva Sans"/>
                <a:cs typeface="Canva Sans"/>
                <a:sym typeface="Canva Sans"/>
              </a:rPr>
              <a:t>Worms, insects, roots, and bacteria mix the soil and add nutrients through decomposition, helping it stay loose and healthy for plants to grow.</a:t>
            </a:r>
          </a:p>
          <a:p>
            <a:pPr algn="l">
              <a:lnSpc>
                <a:spcPts val="1575"/>
              </a:lnSpc>
            </a:pPr>
            <a:endParaRPr lang="en-US" sz="2250">
              <a:solidFill>
                <a:srgbClr val="000000"/>
              </a:solidFill>
              <a:latin typeface="Canva Sans"/>
              <a:ea typeface="Canva Sans"/>
              <a:cs typeface="Canva Sans"/>
              <a:sym typeface="Canva Sans"/>
            </a:endParaRPr>
          </a:p>
          <a:p>
            <a:pPr algn="l">
              <a:lnSpc>
                <a:spcPts val="3150"/>
              </a:lnSpc>
            </a:pPr>
            <a:r>
              <a:rPr lang="en-US" sz="2250" b="1" i="1">
                <a:solidFill>
                  <a:srgbClr val="000000"/>
                </a:solidFill>
                <a:latin typeface="Canva Sans Bold Italics"/>
                <a:ea typeface="Canva Sans Bold Italics"/>
                <a:cs typeface="Canva Sans Bold Italics"/>
                <a:sym typeface="Canva Sans Bold Italics"/>
              </a:rPr>
              <a:t>How does soil help the ocean and the desert?</a:t>
            </a:r>
          </a:p>
          <a:p>
            <a:pPr algn="l">
              <a:lnSpc>
                <a:spcPts val="3150"/>
              </a:lnSpc>
            </a:pPr>
            <a:r>
              <a:rPr lang="en-US" sz="2250">
                <a:solidFill>
                  <a:srgbClr val="000000"/>
                </a:solidFill>
                <a:latin typeface="Canva Sans"/>
                <a:ea typeface="Canva Sans"/>
                <a:cs typeface="Canva Sans"/>
                <a:sym typeface="Canva Sans"/>
              </a:rPr>
              <a:t>Soil filters and cleans water before it reaches the ocean and provides nutrients for sea life. In deserts, it stores water and supports plants and animals that live in dry conditions.</a:t>
            </a:r>
          </a:p>
        </p:txBody>
      </p:sp>
      <p:sp>
        <p:nvSpPr>
          <p:cNvPr id="6" name="TextBox 6"/>
          <p:cNvSpPr txBox="1"/>
          <p:nvPr/>
        </p:nvSpPr>
        <p:spPr>
          <a:xfrm>
            <a:off x="3630024" y="697132"/>
            <a:ext cx="11456577" cy="732830"/>
          </a:xfrm>
          <a:prstGeom prst="rect">
            <a:avLst/>
          </a:prstGeom>
        </p:spPr>
        <p:txBody>
          <a:bodyPr lIns="0" tIns="0" rIns="0" bIns="0" rtlCol="0" anchor="t">
            <a:spAutoFit/>
          </a:bodyPr>
          <a:lstStyle/>
          <a:p>
            <a:pPr algn="ctr">
              <a:lnSpc>
                <a:spcPts val="5759"/>
              </a:lnSpc>
            </a:pPr>
            <a:r>
              <a:rPr lang="en-US" sz="4799" b="1">
                <a:solidFill>
                  <a:srgbClr val="D3843B"/>
                </a:solidFill>
                <a:latin typeface="Quicksand Bold"/>
                <a:ea typeface="Quicksand Bold"/>
                <a:cs typeface="Quicksand Bold"/>
                <a:sym typeface="Quicksand Bold"/>
              </a:rPr>
              <a:t>Answer Key</a:t>
            </a:r>
          </a:p>
        </p:txBody>
      </p:sp>
      <p:sp>
        <p:nvSpPr>
          <p:cNvPr id="7" name="Freeform 7"/>
          <p:cNvSpPr/>
          <p:nvPr/>
        </p:nvSpPr>
        <p:spPr>
          <a:xfrm>
            <a:off x="16828423" y="8719152"/>
            <a:ext cx="861755" cy="1078295"/>
          </a:xfrm>
          <a:custGeom>
            <a:avLst/>
            <a:gdLst/>
            <a:ahLst/>
            <a:cxnLst/>
            <a:rect l="l" t="t" r="r" b="b"/>
            <a:pathLst>
              <a:path w="861755" h="1078295">
                <a:moveTo>
                  <a:pt x="0" y="0"/>
                </a:moveTo>
                <a:lnTo>
                  <a:pt x="861754" y="0"/>
                </a:lnTo>
                <a:lnTo>
                  <a:pt x="861754" y="1078296"/>
                </a:lnTo>
                <a:lnTo>
                  <a:pt x="0" y="1078296"/>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6635540" y="10067573"/>
            <a:ext cx="5016920" cy="180979"/>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TextBox 5"/>
          <p:cNvSpPr txBox="1"/>
          <p:nvPr/>
        </p:nvSpPr>
        <p:spPr>
          <a:xfrm>
            <a:off x="4565077" y="4266168"/>
            <a:ext cx="9157845" cy="1687990"/>
          </a:xfrm>
          <a:prstGeom prst="rect">
            <a:avLst/>
          </a:prstGeom>
        </p:spPr>
        <p:txBody>
          <a:bodyPr lIns="0" tIns="0" rIns="0" bIns="0" rtlCol="0" anchor="t">
            <a:spAutoFit/>
          </a:bodyPr>
          <a:lstStyle/>
          <a:p>
            <a:pPr algn="ctr">
              <a:lnSpc>
                <a:spcPts val="4572"/>
              </a:lnSpc>
            </a:pPr>
            <a:r>
              <a:rPr lang="en-US" sz="3266" b="1">
                <a:solidFill>
                  <a:srgbClr val="000000"/>
                </a:solidFill>
                <a:latin typeface="Canva Sans Bold"/>
                <a:ea typeface="Canva Sans Bold"/>
                <a:cs typeface="Canva Sans Bold"/>
                <a:sym typeface="Canva Sans Bold"/>
              </a:rPr>
              <a:t>INTRODUCTION</a:t>
            </a:r>
          </a:p>
          <a:p>
            <a:pPr algn="ctr">
              <a:lnSpc>
                <a:spcPts val="4572"/>
              </a:lnSpc>
            </a:pPr>
            <a:r>
              <a:rPr lang="en-US" sz="3266" b="1">
                <a:solidFill>
                  <a:srgbClr val="000000"/>
                </a:solidFill>
                <a:latin typeface="Canva Sans Bold"/>
                <a:ea typeface="Canva Sans Bold"/>
                <a:cs typeface="Canva Sans Bold"/>
                <a:sym typeface="Canva Sans Bold"/>
              </a:rPr>
              <a:t>DISTRICT NAME AND </a:t>
            </a:r>
          </a:p>
          <a:p>
            <a:pPr algn="ctr">
              <a:lnSpc>
                <a:spcPts val="4572"/>
              </a:lnSpc>
            </a:pPr>
            <a:r>
              <a:rPr lang="en-US" sz="3266" b="1">
                <a:solidFill>
                  <a:srgbClr val="000000"/>
                </a:solidFill>
                <a:latin typeface="Canva Sans Bold"/>
                <a:ea typeface="Canva Sans Bold"/>
                <a:cs typeface="Canva Sans Bold"/>
                <a:sym typeface="Canva Sans Bold"/>
              </a:rPr>
              <a:t>CONTACT INFORMATION SLIDE</a:t>
            </a:r>
          </a:p>
        </p:txBody>
      </p:sp>
      <p:sp>
        <p:nvSpPr>
          <p:cNvPr id="6" name="Freeform 6"/>
          <p:cNvSpPr/>
          <p:nvPr/>
        </p:nvSpPr>
        <p:spPr>
          <a:xfrm>
            <a:off x="16736111" y="8603644"/>
            <a:ext cx="1046379" cy="1309311"/>
          </a:xfrm>
          <a:custGeom>
            <a:avLst/>
            <a:gdLst/>
            <a:ahLst/>
            <a:cxnLst/>
            <a:rect l="l" t="t" r="r" b="b"/>
            <a:pathLst>
              <a:path w="1046379" h="1309311">
                <a:moveTo>
                  <a:pt x="0" y="0"/>
                </a:moveTo>
                <a:lnTo>
                  <a:pt x="1046378" y="0"/>
                </a:lnTo>
                <a:lnTo>
                  <a:pt x="1046378" y="1309312"/>
                </a:lnTo>
                <a:lnTo>
                  <a:pt x="0" y="1309312"/>
                </a:lnTo>
                <a:lnTo>
                  <a:pt x="0" y="0"/>
                </a:lnTo>
                <a:close/>
              </a:path>
            </a:pathLst>
          </a:custGeom>
          <a:blipFill>
            <a:blip r:embed="rId3"/>
            <a:stretch>
              <a:fillRect/>
            </a:stretch>
          </a:blipFill>
        </p:spPr>
        <p:txBody>
          <a:bodyPr/>
          <a:lstStyle/>
          <a:p>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5939C3-C688-5E2F-929B-E29CA1032102}"/>
              </a:ext>
            </a:extLst>
          </p:cNvPr>
          <p:cNvPicPr>
            <a:picLocks noChangeAspect="1"/>
          </p:cNvPicPr>
          <p:nvPr/>
        </p:nvPicPr>
        <p:blipFill>
          <a:blip r:embed="rId2"/>
          <a:stretch>
            <a:fillRect/>
          </a:stretch>
        </p:blipFill>
        <p:spPr>
          <a:xfrm>
            <a:off x="3734788" y="2628900"/>
            <a:ext cx="10818424" cy="6343650"/>
          </a:xfrm>
          <a:prstGeom prst="rect">
            <a:avLst/>
          </a:prstGeom>
        </p:spPr>
      </p:pic>
      <p:sp>
        <p:nvSpPr>
          <p:cNvPr id="4" name="TextBox 3">
            <a:extLst>
              <a:ext uri="{FF2B5EF4-FFF2-40B4-BE49-F238E27FC236}">
                <a16:creationId xmlns:a16="http://schemas.microsoft.com/office/drawing/2014/main" id="{9512E47F-F330-785F-957E-A90D41FBBBA4}"/>
              </a:ext>
            </a:extLst>
          </p:cNvPr>
          <p:cNvSpPr txBox="1"/>
          <p:nvPr/>
        </p:nvSpPr>
        <p:spPr>
          <a:xfrm>
            <a:off x="2286000" y="571500"/>
            <a:ext cx="13716000" cy="1815882"/>
          </a:xfrm>
          <a:prstGeom prst="rect">
            <a:avLst/>
          </a:prstGeom>
          <a:noFill/>
        </p:spPr>
        <p:txBody>
          <a:bodyPr wrap="square" rtlCol="0">
            <a:spAutoFit/>
          </a:bodyPr>
          <a:lstStyle/>
          <a:p>
            <a:pPr algn="ctr"/>
            <a:r>
              <a:rPr lang="en-US" sz="2800" dirty="0"/>
              <a:t>Delete this slide after editing prior to presentation or sending to teachers for classroom use. </a:t>
            </a:r>
          </a:p>
          <a:p>
            <a:pPr algn="ctr"/>
            <a:r>
              <a:rPr lang="en-US" sz="2800" dirty="0"/>
              <a:t>Please note that in the editor view the presentation may have elements that appear to be crowded or distorted. Once the presentation is in the presenter view, the elements will correct themselves and the notes section will show up for the presenter. </a:t>
            </a:r>
          </a:p>
        </p:txBody>
      </p:sp>
      <p:pic>
        <p:nvPicPr>
          <p:cNvPr id="6" name="Picture 5">
            <a:extLst>
              <a:ext uri="{FF2B5EF4-FFF2-40B4-BE49-F238E27FC236}">
                <a16:creationId xmlns:a16="http://schemas.microsoft.com/office/drawing/2014/main" id="{56C8C7AC-BA5E-ECEB-85C6-18DEE2A53D00}"/>
              </a:ext>
            </a:extLst>
          </p:cNvPr>
          <p:cNvPicPr>
            <a:picLocks noChangeAspect="1"/>
          </p:cNvPicPr>
          <p:nvPr/>
        </p:nvPicPr>
        <p:blipFill>
          <a:blip r:embed="rId3"/>
          <a:stretch>
            <a:fillRect/>
          </a:stretch>
        </p:blipFill>
        <p:spPr>
          <a:xfrm>
            <a:off x="10668000" y="8994728"/>
            <a:ext cx="4714875" cy="962025"/>
          </a:xfrm>
          <a:prstGeom prst="rect">
            <a:avLst/>
          </a:prstGeom>
        </p:spPr>
      </p:pic>
    </p:spTree>
    <p:extLst>
      <p:ext uri="{BB962C8B-B14F-4D97-AF65-F5344CB8AC3E}">
        <p14:creationId xmlns:p14="http://schemas.microsoft.com/office/powerpoint/2010/main" val="1323405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Freeform 5"/>
          <p:cNvSpPr/>
          <p:nvPr/>
        </p:nvSpPr>
        <p:spPr>
          <a:xfrm>
            <a:off x="9008269" y="5381565"/>
            <a:ext cx="6553000" cy="4226151"/>
          </a:xfrm>
          <a:custGeom>
            <a:avLst/>
            <a:gdLst/>
            <a:ahLst/>
            <a:cxnLst/>
            <a:rect l="l" t="t" r="r" b="b"/>
            <a:pathLst>
              <a:path w="6553000" h="4226151">
                <a:moveTo>
                  <a:pt x="0" y="0"/>
                </a:moveTo>
                <a:lnTo>
                  <a:pt x="6552999" y="0"/>
                </a:lnTo>
                <a:lnTo>
                  <a:pt x="6552999" y="4226151"/>
                </a:lnTo>
                <a:lnTo>
                  <a:pt x="0" y="4226151"/>
                </a:lnTo>
                <a:lnTo>
                  <a:pt x="0" y="0"/>
                </a:lnTo>
                <a:close/>
              </a:path>
            </a:pathLst>
          </a:custGeom>
          <a:blipFill>
            <a:blip r:embed="rId3"/>
            <a:stretch>
              <a:fillRect b="-27535"/>
            </a:stretch>
          </a:blipFill>
        </p:spPr>
        <p:txBody>
          <a:bodyPr/>
          <a:lstStyle/>
          <a:p>
            <a:endParaRPr lang="en-US"/>
          </a:p>
        </p:txBody>
      </p:sp>
      <p:sp>
        <p:nvSpPr>
          <p:cNvPr id="6" name="TextBox 6"/>
          <p:cNvSpPr txBox="1"/>
          <p:nvPr/>
        </p:nvSpPr>
        <p:spPr>
          <a:xfrm>
            <a:off x="1364936" y="962025"/>
            <a:ext cx="15558127" cy="3811786"/>
          </a:xfrm>
          <a:prstGeom prst="rect">
            <a:avLst/>
          </a:prstGeom>
        </p:spPr>
        <p:txBody>
          <a:bodyPr lIns="0" tIns="0" rIns="0" bIns="0" rtlCol="0" anchor="t">
            <a:spAutoFit/>
          </a:bodyPr>
          <a:lstStyle/>
          <a:p>
            <a:pPr algn="ctr">
              <a:lnSpc>
                <a:spcPts val="4725"/>
              </a:lnSpc>
            </a:pPr>
            <a:r>
              <a:rPr lang="en-US" sz="3375" b="1">
                <a:solidFill>
                  <a:srgbClr val="000000"/>
                </a:solidFill>
                <a:latin typeface="Quicksand Bold"/>
                <a:ea typeface="Quicksand Bold"/>
                <a:cs typeface="Quicksand Bold"/>
                <a:sym typeface="Quicksand Bold"/>
              </a:rPr>
              <a:t>Conservation districts</a:t>
            </a:r>
            <a:r>
              <a:rPr lang="en-US" sz="3375">
                <a:solidFill>
                  <a:srgbClr val="000000"/>
                </a:solidFill>
                <a:latin typeface="Quicksand"/>
                <a:ea typeface="Quicksand"/>
                <a:cs typeface="Quicksand"/>
                <a:sym typeface="Quicksand"/>
              </a:rPr>
              <a:t> began many years ago when we learned that caring for the land was important for everyone. </a:t>
            </a:r>
          </a:p>
          <a:p>
            <a:pPr algn="ctr">
              <a:lnSpc>
                <a:spcPts val="2362"/>
              </a:lnSpc>
            </a:pPr>
            <a:endParaRPr lang="en-US" sz="3375">
              <a:solidFill>
                <a:srgbClr val="000000"/>
              </a:solidFill>
              <a:latin typeface="Quicksand"/>
              <a:ea typeface="Quicksand"/>
              <a:cs typeface="Quicksand"/>
              <a:sym typeface="Quicksand"/>
            </a:endParaRPr>
          </a:p>
          <a:p>
            <a:pPr algn="ctr">
              <a:lnSpc>
                <a:spcPts val="4725"/>
              </a:lnSpc>
            </a:pPr>
            <a:r>
              <a:rPr lang="en-US" sz="3375">
                <a:solidFill>
                  <a:srgbClr val="000000"/>
                </a:solidFill>
                <a:latin typeface="Quicksand"/>
                <a:ea typeface="Quicksand"/>
                <a:cs typeface="Quicksand"/>
                <a:sym typeface="Quicksand"/>
              </a:rPr>
              <a:t>In the 1930s, large windstorms called the </a:t>
            </a:r>
            <a:r>
              <a:rPr lang="en-US" sz="3375" b="1">
                <a:solidFill>
                  <a:srgbClr val="000000"/>
                </a:solidFill>
                <a:latin typeface="Quicksand Bold"/>
                <a:ea typeface="Quicksand Bold"/>
                <a:cs typeface="Quicksand Bold"/>
                <a:sym typeface="Quicksand Bold"/>
              </a:rPr>
              <a:t>Dust Bowl</a:t>
            </a:r>
            <a:r>
              <a:rPr lang="en-US" sz="3375">
                <a:solidFill>
                  <a:srgbClr val="000000"/>
                </a:solidFill>
                <a:latin typeface="Quicksand"/>
                <a:ea typeface="Quicksand"/>
                <a:cs typeface="Quicksand"/>
                <a:sym typeface="Quicksand"/>
              </a:rPr>
              <a:t> blew away huge amounts of soil because conservation was not yet widely understood and many people did not realize how important it was to protect the soil. Without healthy soil, crops could not grow, and animals lost their homes.</a:t>
            </a:r>
          </a:p>
        </p:txBody>
      </p:sp>
      <p:sp>
        <p:nvSpPr>
          <p:cNvPr id="7" name="Freeform 7"/>
          <p:cNvSpPr/>
          <p:nvPr/>
        </p:nvSpPr>
        <p:spPr>
          <a:xfrm>
            <a:off x="2528850" y="6158326"/>
            <a:ext cx="2618254" cy="2526615"/>
          </a:xfrm>
          <a:custGeom>
            <a:avLst/>
            <a:gdLst/>
            <a:ahLst/>
            <a:cxnLst/>
            <a:rect l="l" t="t" r="r" b="b"/>
            <a:pathLst>
              <a:path w="2618254" h="2526615">
                <a:moveTo>
                  <a:pt x="0" y="0"/>
                </a:moveTo>
                <a:lnTo>
                  <a:pt x="2618254" y="0"/>
                </a:lnTo>
                <a:lnTo>
                  <a:pt x="2618254" y="2526615"/>
                </a:lnTo>
                <a:lnTo>
                  <a:pt x="0" y="252661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2088205" y="8199026"/>
            <a:ext cx="14659901" cy="1729868"/>
          </a:xfrm>
          <a:custGeom>
            <a:avLst/>
            <a:gdLst/>
            <a:ahLst/>
            <a:cxnLst/>
            <a:rect l="l" t="t" r="r" b="b"/>
            <a:pathLst>
              <a:path w="14659901" h="1729868">
                <a:moveTo>
                  <a:pt x="0" y="0"/>
                </a:moveTo>
                <a:lnTo>
                  <a:pt x="14659901" y="0"/>
                </a:lnTo>
                <a:lnTo>
                  <a:pt x="14659901" y="1729868"/>
                </a:lnTo>
                <a:lnTo>
                  <a:pt x="0" y="172986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3650218" y="5230385"/>
            <a:ext cx="6629764" cy="4698509"/>
          </a:xfrm>
          <a:custGeom>
            <a:avLst/>
            <a:gdLst/>
            <a:ahLst/>
            <a:cxnLst/>
            <a:rect l="l" t="t" r="r" b="b"/>
            <a:pathLst>
              <a:path w="6629764" h="4698509">
                <a:moveTo>
                  <a:pt x="0" y="0"/>
                </a:moveTo>
                <a:lnTo>
                  <a:pt x="6629764" y="0"/>
                </a:lnTo>
                <a:lnTo>
                  <a:pt x="6629764" y="4698509"/>
                </a:lnTo>
                <a:lnTo>
                  <a:pt x="0" y="4698509"/>
                </a:lnTo>
                <a:lnTo>
                  <a:pt x="0" y="0"/>
                </a:lnTo>
                <a:close/>
              </a:path>
            </a:pathLst>
          </a:custGeom>
          <a:blipFill>
            <a:blip r:embed="rId3"/>
            <a:stretch>
              <a:fillRect b="-16057"/>
            </a:stretch>
          </a:blipFill>
        </p:spPr>
        <p:txBody>
          <a:bodyPr/>
          <a:lstStyle/>
          <a:p>
            <a:endParaRPr lang="en-US"/>
          </a:p>
        </p:txBody>
      </p:sp>
      <p:sp>
        <p:nvSpPr>
          <p:cNvPr id="10" name="Freeform 10"/>
          <p:cNvSpPr/>
          <p:nvPr/>
        </p:nvSpPr>
        <p:spPr>
          <a:xfrm>
            <a:off x="2472980" y="6158326"/>
            <a:ext cx="2618254" cy="2526615"/>
          </a:xfrm>
          <a:custGeom>
            <a:avLst/>
            <a:gdLst/>
            <a:ahLst/>
            <a:cxnLst/>
            <a:rect l="l" t="t" r="r" b="b"/>
            <a:pathLst>
              <a:path w="2618254" h="2526615">
                <a:moveTo>
                  <a:pt x="0" y="0"/>
                </a:moveTo>
                <a:lnTo>
                  <a:pt x="2618254" y="0"/>
                </a:lnTo>
                <a:lnTo>
                  <a:pt x="2618254" y="2526615"/>
                </a:lnTo>
                <a:lnTo>
                  <a:pt x="0" y="2526615"/>
                </a:lnTo>
                <a:lnTo>
                  <a:pt x="0" y="0"/>
                </a:lnTo>
                <a:close/>
              </a:path>
            </a:pathLst>
          </a:custGeom>
          <a:blipFill>
            <a:blip r:embed="rId8">
              <a:alphaModFix amt="50000"/>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6817048" y="6660533"/>
            <a:ext cx="3738294" cy="3008955"/>
          </a:xfrm>
          <a:custGeom>
            <a:avLst/>
            <a:gdLst/>
            <a:ahLst/>
            <a:cxnLst/>
            <a:rect l="l" t="t" r="r" b="b"/>
            <a:pathLst>
              <a:path w="3738294" h="3008955">
                <a:moveTo>
                  <a:pt x="0" y="0"/>
                </a:moveTo>
                <a:lnTo>
                  <a:pt x="3738294" y="0"/>
                </a:lnTo>
                <a:lnTo>
                  <a:pt x="3738294" y="3008955"/>
                </a:lnTo>
                <a:lnTo>
                  <a:pt x="0" y="3008955"/>
                </a:lnTo>
                <a:lnTo>
                  <a:pt x="0" y="0"/>
                </a:lnTo>
                <a:close/>
              </a:path>
            </a:pathLst>
          </a:custGeom>
          <a:blipFill>
            <a:blip r:embed="rId10"/>
            <a:stretch>
              <a:fillRect b="-8398"/>
            </a:stretch>
          </a:blipFill>
        </p:spPr>
        <p:txBody>
          <a:bodyPr/>
          <a:lstStyle/>
          <a:p>
            <a:endParaRPr lang="en-US"/>
          </a:p>
        </p:txBody>
      </p:sp>
      <p:sp>
        <p:nvSpPr>
          <p:cNvPr id="12" name="Freeform 12"/>
          <p:cNvSpPr/>
          <p:nvPr/>
        </p:nvSpPr>
        <p:spPr>
          <a:xfrm rot="74161">
            <a:off x="10091327" y="7302598"/>
            <a:ext cx="3747674" cy="2620075"/>
          </a:xfrm>
          <a:custGeom>
            <a:avLst/>
            <a:gdLst/>
            <a:ahLst/>
            <a:cxnLst/>
            <a:rect l="l" t="t" r="r" b="b"/>
            <a:pathLst>
              <a:path w="3747674" h="2620075">
                <a:moveTo>
                  <a:pt x="0" y="0"/>
                </a:moveTo>
                <a:lnTo>
                  <a:pt x="3747674" y="0"/>
                </a:lnTo>
                <a:lnTo>
                  <a:pt x="3747674" y="2620075"/>
                </a:lnTo>
                <a:lnTo>
                  <a:pt x="0" y="2620075"/>
                </a:lnTo>
                <a:lnTo>
                  <a:pt x="0" y="0"/>
                </a:lnTo>
                <a:close/>
              </a:path>
            </a:pathLst>
          </a:custGeom>
          <a:blipFill>
            <a:blip r:embed="rId10"/>
            <a:stretch>
              <a:fillRect b="-24799"/>
            </a:stretch>
          </a:blipFill>
        </p:spPr>
        <p:txBody>
          <a:bodyPr/>
          <a:lstStyle/>
          <a:p>
            <a:endParaRPr lang="en-US"/>
          </a:p>
        </p:txBody>
      </p:sp>
      <p:sp>
        <p:nvSpPr>
          <p:cNvPr id="13" name="Freeform 13"/>
          <p:cNvSpPr/>
          <p:nvPr/>
        </p:nvSpPr>
        <p:spPr>
          <a:xfrm>
            <a:off x="4471802" y="5854754"/>
            <a:ext cx="3482797" cy="3038740"/>
          </a:xfrm>
          <a:custGeom>
            <a:avLst/>
            <a:gdLst/>
            <a:ahLst/>
            <a:cxnLst/>
            <a:rect l="l" t="t" r="r" b="b"/>
            <a:pathLst>
              <a:path w="3482797" h="3038740">
                <a:moveTo>
                  <a:pt x="0" y="0"/>
                </a:moveTo>
                <a:lnTo>
                  <a:pt x="3482797" y="0"/>
                </a:lnTo>
                <a:lnTo>
                  <a:pt x="3482797" y="3038740"/>
                </a:lnTo>
                <a:lnTo>
                  <a:pt x="0" y="3038740"/>
                </a:lnTo>
                <a:lnTo>
                  <a:pt x="0" y="0"/>
                </a:lnTo>
                <a:close/>
              </a:path>
            </a:pathLst>
          </a:custGeom>
          <a:blipFill>
            <a:blip r:embed="rId10"/>
            <a:stretch>
              <a:fillRect/>
            </a:stretch>
          </a:blipFill>
        </p:spPr>
        <p:txBody>
          <a:bodyPr/>
          <a:lstStyle/>
          <a:p>
            <a:endParaRPr lang="en-US"/>
          </a:p>
        </p:txBody>
      </p:sp>
      <p:sp>
        <p:nvSpPr>
          <p:cNvPr id="14" name="Freeform 14"/>
          <p:cNvSpPr/>
          <p:nvPr/>
        </p:nvSpPr>
        <p:spPr>
          <a:xfrm>
            <a:off x="13353753" y="8479189"/>
            <a:ext cx="1366781" cy="828611"/>
          </a:xfrm>
          <a:custGeom>
            <a:avLst/>
            <a:gdLst/>
            <a:ahLst/>
            <a:cxnLst/>
            <a:rect l="l" t="t" r="r" b="b"/>
            <a:pathLst>
              <a:path w="1366781" h="828611">
                <a:moveTo>
                  <a:pt x="0" y="0"/>
                </a:moveTo>
                <a:lnTo>
                  <a:pt x="1366781" y="0"/>
                </a:lnTo>
                <a:lnTo>
                  <a:pt x="1366781" y="828611"/>
                </a:lnTo>
                <a:lnTo>
                  <a:pt x="0" y="828611"/>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5" name="Freeform 15"/>
          <p:cNvSpPr/>
          <p:nvPr/>
        </p:nvSpPr>
        <p:spPr>
          <a:xfrm>
            <a:off x="12163307" y="6037954"/>
            <a:ext cx="3747674" cy="3269845"/>
          </a:xfrm>
          <a:custGeom>
            <a:avLst/>
            <a:gdLst/>
            <a:ahLst/>
            <a:cxnLst/>
            <a:rect l="l" t="t" r="r" b="b"/>
            <a:pathLst>
              <a:path w="3747674" h="3269845">
                <a:moveTo>
                  <a:pt x="0" y="0"/>
                </a:moveTo>
                <a:lnTo>
                  <a:pt x="3747673" y="0"/>
                </a:lnTo>
                <a:lnTo>
                  <a:pt x="3747673" y="3269846"/>
                </a:lnTo>
                <a:lnTo>
                  <a:pt x="0" y="3269846"/>
                </a:lnTo>
                <a:lnTo>
                  <a:pt x="0" y="0"/>
                </a:lnTo>
                <a:close/>
              </a:path>
            </a:pathLst>
          </a:custGeom>
          <a:blipFill>
            <a:blip r:embed="rId10"/>
            <a:stretch>
              <a:fillRect/>
            </a:stretch>
          </a:blipFill>
        </p:spPr>
        <p:txBody>
          <a:bodyPr/>
          <a:lstStyle/>
          <a:p>
            <a:endParaRPr lang="en-US"/>
          </a:p>
        </p:txBody>
      </p:sp>
      <p:sp>
        <p:nvSpPr>
          <p:cNvPr id="16" name="Freeform 16"/>
          <p:cNvSpPr/>
          <p:nvPr/>
        </p:nvSpPr>
        <p:spPr>
          <a:xfrm>
            <a:off x="11300106" y="9153977"/>
            <a:ext cx="417963" cy="414306"/>
          </a:xfrm>
          <a:custGeom>
            <a:avLst/>
            <a:gdLst/>
            <a:ahLst/>
            <a:cxnLst/>
            <a:rect l="l" t="t" r="r" b="b"/>
            <a:pathLst>
              <a:path w="417963" h="414306">
                <a:moveTo>
                  <a:pt x="0" y="0"/>
                </a:moveTo>
                <a:lnTo>
                  <a:pt x="417963" y="0"/>
                </a:lnTo>
                <a:lnTo>
                  <a:pt x="417963" y="414306"/>
                </a:lnTo>
                <a:lnTo>
                  <a:pt x="0" y="414306"/>
                </a:lnTo>
                <a:lnTo>
                  <a:pt x="0" y="0"/>
                </a:lnTo>
                <a:close/>
              </a:path>
            </a:pathLst>
          </a:custGeom>
          <a:blipFill>
            <a:blip r:embed="rId13"/>
            <a:stretch>
              <a:fillRect/>
            </a:stretch>
          </a:blipFill>
        </p:spPr>
        <p:txBody>
          <a:bodyPr/>
          <a:lstStyle/>
          <a:p>
            <a:endParaRPr lang="en-US"/>
          </a:p>
        </p:txBody>
      </p:sp>
      <p:sp>
        <p:nvSpPr>
          <p:cNvPr id="17" name="Freeform 17"/>
          <p:cNvSpPr/>
          <p:nvPr/>
        </p:nvSpPr>
        <p:spPr>
          <a:xfrm>
            <a:off x="12539550" y="9060610"/>
            <a:ext cx="417963" cy="414306"/>
          </a:xfrm>
          <a:custGeom>
            <a:avLst/>
            <a:gdLst/>
            <a:ahLst/>
            <a:cxnLst/>
            <a:rect l="l" t="t" r="r" b="b"/>
            <a:pathLst>
              <a:path w="417963" h="414306">
                <a:moveTo>
                  <a:pt x="0" y="0"/>
                </a:moveTo>
                <a:lnTo>
                  <a:pt x="417963" y="0"/>
                </a:lnTo>
                <a:lnTo>
                  <a:pt x="417963" y="414306"/>
                </a:lnTo>
                <a:lnTo>
                  <a:pt x="0" y="414306"/>
                </a:lnTo>
                <a:lnTo>
                  <a:pt x="0" y="0"/>
                </a:lnTo>
                <a:close/>
              </a:path>
            </a:pathLst>
          </a:custGeom>
          <a:blipFill>
            <a:blip r:embed="rId13"/>
            <a:stretch>
              <a:fillRect/>
            </a:stretch>
          </a:blipFill>
        </p:spPr>
        <p:txBody>
          <a:bodyPr/>
          <a:lstStyle/>
          <a:p>
            <a:endParaRPr lang="en-US"/>
          </a:p>
        </p:txBody>
      </p:sp>
      <p:sp>
        <p:nvSpPr>
          <p:cNvPr id="18" name="Freeform 18"/>
          <p:cNvSpPr/>
          <p:nvPr/>
        </p:nvSpPr>
        <p:spPr>
          <a:xfrm>
            <a:off x="9093092" y="9060610"/>
            <a:ext cx="417963" cy="414306"/>
          </a:xfrm>
          <a:custGeom>
            <a:avLst/>
            <a:gdLst/>
            <a:ahLst/>
            <a:cxnLst/>
            <a:rect l="l" t="t" r="r" b="b"/>
            <a:pathLst>
              <a:path w="417963" h="414306">
                <a:moveTo>
                  <a:pt x="0" y="0"/>
                </a:moveTo>
                <a:lnTo>
                  <a:pt x="417963" y="0"/>
                </a:lnTo>
                <a:lnTo>
                  <a:pt x="417963" y="414306"/>
                </a:lnTo>
                <a:lnTo>
                  <a:pt x="0" y="414306"/>
                </a:lnTo>
                <a:lnTo>
                  <a:pt x="0" y="0"/>
                </a:lnTo>
                <a:close/>
              </a:path>
            </a:pathLst>
          </a:custGeom>
          <a:blipFill>
            <a:blip r:embed="rId13"/>
            <a:stretch>
              <a:fillRect/>
            </a:stretch>
          </a:blipFill>
        </p:spPr>
        <p:txBody>
          <a:bodyPr/>
          <a:lstStyle/>
          <a:p>
            <a:endParaRPr lang="en-US"/>
          </a:p>
        </p:txBody>
      </p:sp>
      <p:sp>
        <p:nvSpPr>
          <p:cNvPr id="19" name="Freeform 19"/>
          <p:cNvSpPr/>
          <p:nvPr/>
        </p:nvSpPr>
        <p:spPr>
          <a:xfrm flipH="1">
            <a:off x="4842506" y="7942337"/>
            <a:ext cx="431007" cy="414306"/>
          </a:xfrm>
          <a:custGeom>
            <a:avLst/>
            <a:gdLst/>
            <a:ahLst/>
            <a:cxnLst/>
            <a:rect l="l" t="t" r="r" b="b"/>
            <a:pathLst>
              <a:path w="431007" h="414306">
                <a:moveTo>
                  <a:pt x="431007" y="0"/>
                </a:moveTo>
                <a:lnTo>
                  <a:pt x="0" y="0"/>
                </a:lnTo>
                <a:lnTo>
                  <a:pt x="0" y="414306"/>
                </a:lnTo>
                <a:lnTo>
                  <a:pt x="431007" y="414306"/>
                </a:lnTo>
                <a:lnTo>
                  <a:pt x="431007" y="0"/>
                </a:lnTo>
                <a:close/>
              </a:path>
            </a:pathLst>
          </a:custGeom>
          <a:blipFill>
            <a:blip r:embed="rId14"/>
            <a:stretch>
              <a:fillRect/>
            </a:stretch>
          </a:blipFill>
        </p:spPr>
        <p:txBody>
          <a:bodyPr/>
          <a:lstStyle/>
          <a:p>
            <a:endParaRPr lang="en-US"/>
          </a:p>
        </p:txBody>
      </p:sp>
      <p:sp>
        <p:nvSpPr>
          <p:cNvPr id="20" name="Freeform 20"/>
          <p:cNvSpPr/>
          <p:nvPr/>
        </p:nvSpPr>
        <p:spPr>
          <a:xfrm flipH="1">
            <a:off x="5056818" y="8156650"/>
            <a:ext cx="431007" cy="414306"/>
          </a:xfrm>
          <a:custGeom>
            <a:avLst/>
            <a:gdLst/>
            <a:ahLst/>
            <a:cxnLst/>
            <a:rect l="l" t="t" r="r" b="b"/>
            <a:pathLst>
              <a:path w="431007" h="414306">
                <a:moveTo>
                  <a:pt x="431007" y="0"/>
                </a:moveTo>
                <a:lnTo>
                  <a:pt x="0" y="0"/>
                </a:lnTo>
                <a:lnTo>
                  <a:pt x="0" y="414305"/>
                </a:lnTo>
                <a:lnTo>
                  <a:pt x="431007" y="414305"/>
                </a:lnTo>
                <a:lnTo>
                  <a:pt x="431007" y="0"/>
                </a:lnTo>
                <a:close/>
              </a:path>
            </a:pathLst>
          </a:custGeom>
          <a:blipFill>
            <a:blip r:embed="rId14"/>
            <a:stretch>
              <a:fillRect/>
            </a:stretch>
          </a:blipFill>
        </p:spPr>
        <p:txBody>
          <a:bodyPr/>
          <a:lstStyle/>
          <a:p>
            <a:endParaRPr lang="en-US"/>
          </a:p>
        </p:txBody>
      </p:sp>
      <p:sp>
        <p:nvSpPr>
          <p:cNvPr id="21" name="Freeform 21"/>
          <p:cNvSpPr/>
          <p:nvPr/>
        </p:nvSpPr>
        <p:spPr>
          <a:xfrm flipH="1">
            <a:off x="5271131" y="8370962"/>
            <a:ext cx="431007" cy="414306"/>
          </a:xfrm>
          <a:custGeom>
            <a:avLst/>
            <a:gdLst/>
            <a:ahLst/>
            <a:cxnLst/>
            <a:rect l="l" t="t" r="r" b="b"/>
            <a:pathLst>
              <a:path w="431007" h="414306">
                <a:moveTo>
                  <a:pt x="431007" y="0"/>
                </a:moveTo>
                <a:lnTo>
                  <a:pt x="0" y="0"/>
                </a:lnTo>
                <a:lnTo>
                  <a:pt x="0" y="414306"/>
                </a:lnTo>
                <a:lnTo>
                  <a:pt x="431007" y="414306"/>
                </a:lnTo>
                <a:lnTo>
                  <a:pt x="431007" y="0"/>
                </a:lnTo>
                <a:close/>
              </a:path>
            </a:pathLst>
          </a:custGeom>
          <a:blipFill>
            <a:blip r:embed="rId14"/>
            <a:stretch>
              <a:fillRect/>
            </a:stretch>
          </a:blipFill>
        </p:spPr>
        <p:txBody>
          <a:bodyPr/>
          <a:lstStyle/>
          <a:p>
            <a:endParaRPr lang="en-US"/>
          </a:p>
        </p:txBody>
      </p:sp>
      <p:sp>
        <p:nvSpPr>
          <p:cNvPr id="22" name="Freeform 22"/>
          <p:cNvSpPr/>
          <p:nvPr/>
        </p:nvSpPr>
        <p:spPr>
          <a:xfrm flipH="1">
            <a:off x="5829777" y="7877058"/>
            <a:ext cx="431007" cy="414306"/>
          </a:xfrm>
          <a:custGeom>
            <a:avLst/>
            <a:gdLst/>
            <a:ahLst/>
            <a:cxnLst/>
            <a:rect l="l" t="t" r="r" b="b"/>
            <a:pathLst>
              <a:path w="431007" h="414306">
                <a:moveTo>
                  <a:pt x="431007" y="0"/>
                </a:moveTo>
                <a:lnTo>
                  <a:pt x="0" y="0"/>
                </a:lnTo>
                <a:lnTo>
                  <a:pt x="0" y="414305"/>
                </a:lnTo>
                <a:lnTo>
                  <a:pt x="431007" y="414305"/>
                </a:lnTo>
                <a:lnTo>
                  <a:pt x="431007" y="0"/>
                </a:lnTo>
                <a:close/>
              </a:path>
            </a:pathLst>
          </a:custGeom>
          <a:blipFill>
            <a:blip r:embed="rId14"/>
            <a:stretch>
              <a:fillRect/>
            </a:stretch>
          </a:blipFill>
        </p:spPr>
        <p:txBody>
          <a:bodyPr/>
          <a:lstStyle/>
          <a:p>
            <a:endParaRPr lang="en-US"/>
          </a:p>
        </p:txBody>
      </p:sp>
      <p:sp>
        <p:nvSpPr>
          <p:cNvPr id="23" name="Freeform 23"/>
          <p:cNvSpPr/>
          <p:nvPr/>
        </p:nvSpPr>
        <p:spPr>
          <a:xfrm flipH="1">
            <a:off x="6809453" y="8172087"/>
            <a:ext cx="431007" cy="414306"/>
          </a:xfrm>
          <a:custGeom>
            <a:avLst/>
            <a:gdLst/>
            <a:ahLst/>
            <a:cxnLst/>
            <a:rect l="l" t="t" r="r" b="b"/>
            <a:pathLst>
              <a:path w="431007" h="414306">
                <a:moveTo>
                  <a:pt x="431007" y="0"/>
                </a:moveTo>
                <a:lnTo>
                  <a:pt x="0" y="0"/>
                </a:lnTo>
                <a:lnTo>
                  <a:pt x="0" y="414306"/>
                </a:lnTo>
                <a:lnTo>
                  <a:pt x="431007" y="414306"/>
                </a:lnTo>
                <a:lnTo>
                  <a:pt x="431007" y="0"/>
                </a:lnTo>
                <a:close/>
              </a:path>
            </a:pathLst>
          </a:custGeom>
          <a:blipFill>
            <a:blip r:embed="rId14"/>
            <a:stretch>
              <a:fillRect/>
            </a:stretch>
          </a:blipFill>
        </p:spPr>
        <p:txBody>
          <a:bodyPr/>
          <a:lstStyle/>
          <a:p>
            <a:endParaRPr lang="en-US"/>
          </a:p>
        </p:txBody>
      </p:sp>
      <p:sp>
        <p:nvSpPr>
          <p:cNvPr id="24" name="Freeform 24"/>
          <p:cNvSpPr/>
          <p:nvPr/>
        </p:nvSpPr>
        <p:spPr>
          <a:xfrm flipH="1">
            <a:off x="7789129" y="8467117"/>
            <a:ext cx="431007" cy="414306"/>
          </a:xfrm>
          <a:custGeom>
            <a:avLst/>
            <a:gdLst/>
            <a:ahLst/>
            <a:cxnLst/>
            <a:rect l="l" t="t" r="r" b="b"/>
            <a:pathLst>
              <a:path w="431007" h="414306">
                <a:moveTo>
                  <a:pt x="431007" y="0"/>
                </a:moveTo>
                <a:lnTo>
                  <a:pt x="0" y="0"/>
                </a:lnTo>
                <a:lnTo>
                  <a:pt x="0" y="414305"/>
                </a:lnTo>
                <a:lnTo>
                  <a:pt x="431007" y="414305"/>
                </a:lnTo>
                <a:lnTo>
                  <a:pt x="431007" y="0"/>
                </a:lnTo>
                <a:close/>
              </a:path>
            </a:pathLst>
          </a:custGeom>
          <a:blipFill>
            <a:blip r:embed="rId14"/>
            <a:stretch>
              <a:fillRect/>
            </a:stretch>
          </a:blipFill>
        </p:spPr>
        <p:txBody>
          <a:bodyPr/>
          <a:lstStyle/>
          <a:p>
            <a:endParaRPr lang="en-US"/>
          </a:p>
        </p:txBody>
      </p:sp>
      <p:sp>
        <p:nvSpPr>
          <p:cNvPr id="25" name="Freeform 25"/>
          <p:cNvSpPr/>
          <p:nvPr/>
        </p:nvSpPr>
        <p:spPr>
          <a:xfrm flipH="1">
            <a:off x="3351100" y="8903371"/>
            <a:ext cx="431007" cy="414306"/>
          </a:xfrm>
          <a:custGeom>
            <a:avLst/>
            <a:gdLst/>
            <a:ahLst/>
            <a:cxnLst/>
            <a:rect l="l" t="t" r="r" b="b"/>
            <a:pathLst>
              <a:path w="431007" h="414306">
                <a:moveTo>
                  <a:pt x="431007" y="0"/>
                </a:moveTo>
                <a:lnTo>
                  <a:pt x="0" y="0"/>
                </a:lnTo>
                <a:lnTo>
                  <a:pt x="0" y="414305"/>
                </a:lnTo>
                <a:lnTo>
                  <a:pt x="431007" y="414305"/>
                </a:lnTo>
                <a:lnTo>
                  <a:pt x="431007" y="0"/>
                </a:lnTo>
                <a:close/>
              </a:path>
            </a:pathLst>
          </a:custGeom>
          <a:blipFill>
            <a:blip r:embed="rId14"/>
            <a:stretch>
              <a:fillRect/>
            </a:stretch>
          </a:blipFill>
        </p:spPr>
        <p:txBody>
          <a:bodyPr/>
          <a:lstStyle/>
          <a:p>
            <a:endParaRPr lang="en-US"/>
          </a:p>
        </p:txBody>
      </p:sp>
      <p:sp>
        <p:nvSpPr>
          <p:cNvPr id="26" name="Freeform 26"/>
          <p:cNvSpPr/>
          <p:nvPr/>
        </p:nvSpPr>
        <p:spPr>
          <a:xfrm flipH="1">
            <a:off x="3782107" y="9060610"/>
            <a:ext cx="431007" cy="414306"/>
          </a:xfrm>
          <a:custGeom>
            <a:avLst/>
            <a:gdLst/>
            <a:ahLst/>
            <a:cxnLst/>
            <a:rect l="l" t="t" r="r" b="b"/>
            <a:pathLst>
              <a:path w="431007" h="414306">
                <a:moveTo>
                  <a:pt x="431007" y="0"/>
                </a:moveTo>
                <a:lnTo>
                  <a:pt x="0" y="0"/>
                </a:lnTo>
                <a:lnTo>
                  <a:pt x="0" y="414306"/>
                </a:lnTo>
                <a:lnTo>
                  <a:pt x="431007" y="414306"/>
                </a:lnTo>
                <a:lnTo>
                  <a:pt x="431007" y="0"/>
                </a:lnTo>
                <a:close/>
              </a:path>
            </a:pathLst>
          </a:custGeom>
          <a:blipFill>
            <a:blip r:embed="rId14"/>
            <a:stretch>
              <a:fillRect/>
            </a:stretch>
          </a:blipFill>
        </p:spPr>
        <p:txBody>
          <a:bodyPr/>
          <a:lstStyle/>
          <a:p>
            <a:endParaRPr lang="en-US"/>
          </a:p>
        </p:txBody>
      </p:sp>
      <p:sp>
        <p:nvSpPr>
          <p:cNvPr id="27" name="Freeform 27"/>
          <p:cNvSpPr/>
          <p:nvPr/>
        </p:nvSpPr>
        <p:spPr>
          <a:xfrm flipH="1">
            <a:off x="10279982" y="9060610"/>
            <a:ext cx="431007" cy="414306"/>
          </a:xfrm>
          <a:custGeom>
            <a:avLst/>
            <a:gdLst/>
            <a:ahLst/>
            <a:cxnLst/>
            <a:rect l="l" t="t" r="r" b="b"/>
            <a:pathLst>
              <a:path w="431007" h="414306">
                <a:moveTo>
                  <a:pt x="431007" y="0"/>
                </a:moveTo>
                <a:lnTo>
                  <a:pt x="0" y="0"/>
                </a:lnTo>
                <a:lnTo>
                  <a:pt x="0" y="414306"/>
                </a:lnTo>
                <a:lnTo>
                  <a:pt x="431007" y="414306"/>
                </a:lnTo>
                <a:lnTo>
                  <a:pt x="431007" y="0"/>
                </a:lnTo>
                <a:close/>
              </a:path>
            </a:pathLst>
          </a:custGeom>
          <a:blipFill>
            <a:blip r:embed="rId14"/>
            <a:stretch>
              <a:fillRect/>
            </a:stretch>
          </a:blipFill>
        </p:spPr>
        <p:txBody>
          <a:bodyPr/>
          <a:lstStyle/>
          <a:p>
            <a:endParaRPr lang="en-US"/>
          </a:p>
        </p:txBody>
      </p:sp>
      <p:sp>
        <p:nvSpPr>
          <p:cNvPr id="28" name="Freeform 28"/>
          <p:cNvSpPr/>
          <p:nvPr/>
        </p:nvSpPr>
        <p:spPr>
          <a:xfrm flipH="1">
            <a:off x="10647073" y="9100647"/>
            <a:ext cx="431007" cy="414306"/>
          </a:xfrm>
          <a:custGeom>
            <a:avLst/>
            <a:gdLst/>
            <a:ahLst/>
            <a:cxnLst/>
            <a:rect l="l" t="t" r="r" b="b"/>
            <a:pathLst>
              <a:path w="431007" h="414306">
                <a:moveTo>
                  <a:pt x="431007" y="0"/>
                </a:moveTo>
                <a:lnTo>
                  <a:pt x="0" y="0"/>
                </a:lnTo>
                <a:lnTo>
                  <a:pt x="0" y="414305"/>
                </a:lnTo>
                <a:lnTo>
                  <a:pt x="431007" y="414305"/>
                </a:lnTo>
                <a:lnTo>
                  <a:pt x="431007" y="0"/>
                </a:lnTo>
                <a:close/>
              </a:path>
            </a:pathLst>
          </a:custGeom>
          <a:blipFill>
            <a:blip r:embed="rId14"/>
            <a:stretch>
              <a:fillRect/>
            </a:stretch>
          </a:blipFill>
        </p:spPr>
        <p:txBody>
          <a:bodyPr/>
          <a:lstStyle/>
          <a:p>
            <a:endParaRPr lang="en-US"/>
          </a:p>
        </p:txBody>
      </p:sp>
      <p:sp>
        <p:nvSpPr>
          <p:cNvPr id="29" name="Freeform 29"/>
          <p:cNvSpPr/>
          <p:nvPr/>
        </p:nvSpPr>
        <p:spPr>
          <a:xfrm flipH="1">
            <a:off x="11078080" y="8903371"/>
            <a:ext cx="431007" cy="414306"/>
          </a:xfrm>
          <a:custGeom>
            <a:avLst/>
            <a:gdLst/>
            <a:ahLst/>
            <a:cxnLst/>
            <a:rect l="l" t="t" r="r" b="b"/>
            <a:pathLst>
              <a:path w="431007" h="414306">
                <a:moveTo>
                  <a:pt x="431007" y="0"/>
                </a:moveTo>
                <a:lnTo>
                  <a:pt x="0" y="0"/>
                </a:lnTo>
                <a:lnTo>
                  <a:pt x="0" y="414305"/>
                </a:lnTo>
                <a:lnTo>
                  <a:pt x="431007" y="414305"/>
                </a:lnTo>
                <a:lnTo>
                  <a:pt x="431007" y="0"/>
                </a:lnTo>
                <a:close/>
              </a:path>
            </a:pathLst>
          </a:custGeom>
          <a:blipFill>
            <a:blip r:embed="rId14"/>
            <a:stretch>
              <a:fillRect/>
            </a:stretch>
          </a:blipFill>
        </p:spPr>
        <p:txBody>
          <a:bodyPr/>
          <a:lstStyle/>
          <a:p>
            <a:endParaRPr lang="en-US"/>
          </a:p>
        </p:txBody>
      </p:sp>
      <p:sp>
        <p:nvSpPr>
          <p:cNvPr id="30" name="Freeform 30"/>
          <p:cNvSpPr/>
          <p:nvPr/>
        </p:nvSpPr>
        <p:spPr>
          <a:xfrm>
            <a:off x="8208163" y="9110524"/>
            <a:ext cx="478032" cy="501213"/>
          </a:xfrm>
          <a:custGeom>
            <a:avLst/>
            <a:gdLst/>
            <a:ahLst/>
            <a:cxnLst/>
            <a:rect l="l" t="t" r="r" b="b"/>
            <a:pathLst>
              <a:path w="478032" h="501213">
                <a:moveTo>
                  <a:pt x="0" y="0"/>
                </a:moveTo>
                <a:lnTo>
                  <a:pt x="478032" y="0"/>
                </a:lnTo>
                <a:lnTo>
                  <a:pt x="478032" y="501213"/>
                </a:lnTo>
                <a:lnTo>
                  <a:pt x="0" y="501213"/>
                </a:lnTo>
                <a:lnTo>
                  <a:pt x="0" y="0"/>
                </a:lnTo>
                <a:close/>
              </a:path>
            </a:pathLst>
          </a:custGeom>
          <a:blipFill>
            <a:blip r:embed="rId15"/>
            <a:stretch>
              <a:fillRect/>
            </a:stretch>
          </a:blipFill>
        </p:spPr>
        <p:txBody>
          <a:bodyPr/>
          <a:lstStyle/>
          <a:p>
            <a:endParaRPr lang="en-US"/>
          </a:p>
        </p:txBody>
      </p:sp>
      <p:sp>
        <p:nvSpPr>
          <p:cNvPr id="31" name="Freeform 31"/>
          <p:cNvSpPr/>
          <p:nvPr/>
        </p:nvSpPr>
        <p:spPr>
          <a:xfrm flipH="1">
            <a:off x="5251879" y="7912959"/>
            <a:ext cx="471892" cy="342502"/>
          </a:xfrm>
          <a:custGeom>
            <a:avLst/>
            <a:gdLst/>
            <a:ahLst/>
            <a:cxnLst/>
            <a:rect l="l" t="t" r="r" b="b"/>
            <a:pathLst>
              <a:path w="471892" h="342502">
                <a:moveTo>
                  <a:pt x="471892" y="0"/>
                </a:moveTo>
                <a:lnTo>
                  <a:pt x="0" y="0"/>
                </a:lnTo>
                <a:lnTo>
                  <a:pt x="0" y="342503"/>
                </a:lnTo>
                <a:lnTo>
                  <a:pt x="471892" y="342503"/>
                </a:lnTo>
                <a:lnTo>
                  <a:pt x="47189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2" name="Freeform 32"/>
          <p:cNvSpPr/>
          <p:nvPr/>
        </p:nvSpPr>
        <p:spPr>
          <a:xfrm flipH="1">
            <a:off x="5702138" y="8243890"/>
            <a:ext cx="471892" cy="342502"/>
          </a:xfrm>
          <a:custGeom>
            <a:avLst/>
            <a:gdLst/>
            <a:ahLst/>
            <a:cxnLst/>
            <a:rect l="l" t="t" r="r" b="b"/>
            <a:pathLst>
              <a:path w="471892" h="342502">
                <a:moveTo>
                  <a:pt x="471892" y="0"/>
                </a:moveTo>
                <a:lnTo>
                  <a:pt x="0" y="0"/>
                </a:lnTo>
                <a:lnTo>
                  <a:pt x="0" y="342503"/>
                </a:lnTo>
                <a:lnTo>
                  <a:pt x="471892" y="342503"/>
                </a:lnTo>
                <a:lnTo>
                  <a:pt x="47189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3" name="Freeform 33"/>
          <p:cNvSpPr/>
          <p:nvPr/>
        </p:nvSpPr>
        <p:spPr>
          <a:xfrm rot="-1805341" flipH="1">
            <a:off x="2825146" y="8666169"/>
            <a:ext cx="471892" cy="342502"/>
          </a:xfrm>
          <a:custGeom>
            <a:avLst/>
            <a:gdLst/>
            <a:ahLst/>
            <a:cxnLst/>
            <a:rect l="l" t="t" r="r" b="b"/>
            <a:pathLst>
              <a:path w="471892" h="342502">
                <a:moveTo>
                  <a:pt x="471892" y="0"/>
                </a:moveTo>
                <a:lnTo>
                  <a:pt x="0" y="0"/>
                </a:lnTo>
                <a:lnTo>
                  <a:pt x="0" y="342502"/>
                </a:lnTo>
                <a:lnTo>
                  <a:pt x="471892" y="342502"/>
                </a:lnTo>
                <a:lnTo>
                  <a:pt x="471892"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4" name="TextBox 34"/>
          <p:cNvSpPr txBox="1"/>
          <p:nvPr/>
        </p:nvSpPr>
        <p:spPr>
          <a:xfrm>
            <a:off x="6635587" y="10042033"/>
            <a:ext cx="5016826" cy="180976"/>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35" name="Freeform 35"/>
          <p:cNvSpPr/>
          <p:nvPr/>
        </p:nvSpPr>
        <p:spPr>
          <a:xfrm>
            <a:off x="16843356" y="8586393"/>
            <a:ext cx="1036209" cy="1296587"/>
          </a:xfrm>
          <a:custGeom>
            <a:avLst/>
            <a:gdLst/>
            <a:ahLst/>
            <a:cxnLst/>
            <a:rect l="l" t="t" r="r" b="b"/>
            <a:pathLst>
              <a:path w="1036209" h="1296587">
                <a:moveTo>
                  <a:pt x="0" y="0"/>
                </a:moveTo>
                <a:lnTo>
                  <a:pt x="1036209" y="0"/>
                </a:lnTo>
                <a:lnTo>
                  <a:pt x="1036209" y="1296586"/>
                </a:lnTo>
                <a:lnTo>
                  <a:pt x="0" y="1296586"/>
                </a:lnTo>
                <a:lnTo>
                  <a:pt x="0" y="0"/>
                </a:lnTo>
                <a:close/>
              </a:path>
            </a:pathLst>
          </a:custGeom>
          <a:blipFill>
            <a:blip r:embed="rId18"/>
            <a:stretch>
              <a:fillRect/>
            </a:stretch>
          </a:blipFill>
        </p:spPr>
        <p:txBody>
          <a:bodyPr/>
          <a:lstStyle/>
          <a:p>
            <a:endParaRPr lang="en-US"/>
          </a:p>
        </p:txBody>
      </p:sp>
      <p:sp>
        <p:nvSpPr>
          <p:cNvPr id="36" name="Freeform 36"/>
          <p:cNvSpPr/>
          <p:nvPr/>
        </p:nvSpPr>
        <p:spPr>
          <a:xfrm>
            <a:off x="516749" y="6258652"/>
            <a:ext cx="2618254" cy="2526615"/>
          </a:xfrm>
          <a:custGeom>
            <a:avLst/>
            <a:gdLst/>
            <a:ahLst/>
            <a:cxnLst/>
            <a:rect l="l" t="t" r="r" b="b"/>
            <a:pathLst>
              <a:path w="2618254" h="2526615">
                <a:moveTo>
                  <a:pt x="0" y="0"/>
                </a:moveTo>
                <a:lnTo>
                  <a:pt x="2618254" y="0"/>
                </a:lnTo>
                <a:lnTo>
                  <a:pt x="2618254" y="2526616"/>
                </a:lnTo>
                <a:lnTo>
                  <a:pt x="0" y="252661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7" name="Freeform 37"/>
          <p:cNvSpPr/>
          <p:nvPr/>
        </p:nvSpPr>
        <p:spPr>
          <a:xfrm>
            <a:off x="442838" y="6258652"/>
            <a:ext cx="2618254" cy="2526615"/>
          </a:xfrm>
          <a:custGeom>
            <a:avLst/>
            <a:gdLst/>
            <a:ahLst/>
            <a:cxnLst/>
            <a:rect l="l" t="t" r="r" b="b"/>
            <a:pathLst>
              <a:path w="2618254" h="2526615">
                <a:moveTo>
                  <a:pt x="0" y="0"/>
                </a:moveTo>
                <a:lnTo>
                  <a:pt x="2618254" y="0"/>
                </a:lnTo>
                <a:lnTo>
                  <a:pt x="2618254" y="2526616"/>
                </a:lnTo>
                <a:lnTo>
                  <a:pt x="0" y="2526616"/>
                </a:lnTo>
                <a:lnTo>
                  <a:pt x="0" y="0"/>
                </a:lnTo>
                <a:close/>
              </a:path>
            </a:pathLst>
          </a:custGeom>
          <a:blipFill>
            <a:blip r:embed="rId19">
              <a:alphaModFix amt="50000"/>
              <a:extLst>
                <a:ext uri="{96DAC541-7B7A-43D3-8B79-37D633B846F1}">
                  <asvg:svgBlip xmlns:asvg="http://schemas.microsoft.com/office/drawing/2016/SVG/main" r:embed="rId20"/>
                </a:ext>
              </a:extLst>
            </a:blip>
            <a:stretch>
              <a:fillRect/>
            </a:stretch>
          </a:blipFill>
        </p:spPr>
        <p:txBody>
          <a:bodyPr/>
          <a:lstStyle/>
          <a:p>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Freeform 5"/>
          <p:cNvSpPr/>
          <p:nvPr/>
        </p:nvSpPr>
        <p:spPr>
          <a:xfrm>
            <a:off x="657924" y="3882675"/>
            <a:ext cx="4241015" cy="6046069"/>
          </a:xfrm>
          <a:custGeom>
            <a:avLst/>
            <a:gdLst/>
            <a:ahLst/>
            <a:cxnLst/>
            <a:rect l="l" t="t" r="r" b="b"/>
            <a:pathLst>
              <a:path w="4241015" h="6046069">
                <a:moveTo>
                  <a:pt x="0" y="0"/>
                </a:moveTo>
                <a:lnTo>
                  <a:pt x="4241014" y="0"/>
                </a:lnTo>
                <a:lnTo>
                  <a:pt x="4241014" y="6046069"/>
                </a:lnTo>
                <a:lnTo>
                  <a:pt x="0" y="6046069"/>
                </a:lnTo>
                <a:lnTo>
                  <a:pt x="0" y="0"/>
                </a:lnTo>
                <a:close/>
              </a:path>
            </a:pathLst>
          </a:custGeom>
          <a:blipFill>
            <a:blip r:embed="rId3"/>
            <a:stretch>
              <a:fillRect b="-5283"/>
            </a:stretch>
          </a:blipFill>
        </p:spPr>
        <p:txBody>
          <a:bodyPr/>
          <a:lstStyle/>
          <a:p>
            <a:endParaRPr lang="en-US"/>
          </a:p>
        </p:txBody>
      </p:sp>
      <p:sp>
        <p:nvSpPr>
          <p:cNvPr id="6" name="TextBox 6"/>
          <p:cNvSpPr txBox="1"/>
          <p:nvPr/>
        </p:nvSpPr>
        <p:spPr>
          <a:xfrm>
            <a:off x="2110419" y="669952"/>
            <a:ext cx="14067161" cy="2657475"/>
          </a:xfrm>
          <a:prstGeom prst="rect">
            <a:avLst/>
          </a:prstGeom>
        </p:spPr>
        <p:txBody>
          <a:bodyPr lIns="0" tIns="0" rIns="0" bIns="0" rtlCol="0" anchor="t">
            <a:spAutoFit/>
          </a:bodyPr>
          <a:lstStyle/>
          <a:p>
            <a:pPr algn="ctr">
              <a:lnSpc>
                <a:spcPts val="4200"/>
              </a:lnSpc>
            </a:pPr>
            <a:r>
              <a:rPr lang="en-US" sz="3000">
                <a:solidFill>
                  <a:srgbClr val="000000"/>
                </a:solidFill>
                <a:latin typeface="Quicksand"/>
                <a:ea typeface="Quicksand"/>
                <a:cs typeface="Quicksand"/>
                <a:sym typeface="Quicksand"/>
              </a:rPr>
              <a:t>To fix the problem, farmers and neighbors worked together with the government to start conservation districts. Led by soil scientist </a:t>
            </a:r>
            <a:r>
              <a:rPr lang="en-US" sz="3000" b="1">
                <a:solidFill>
                  <a:srgbClr val="000000"/>
                </a:solidFill>
                <a:latin typeface="Quicksand Bold"/>
                <a:ea typeface="Quicksand Bold"/>
                <a:cs typeface="Quicksand Bold"/>
                <a:sym typeface="Quicksand Bold"/>
              </a:rPr>
              <a:t>Hugh Hammond Bennett</a:t>
            </a:r>
            <a:r>
              <a:rPr lang="en-US" sz="3000">
                <a:solidFill>
                  <a:srgbClr val="000000"/>
                </a:solidFill>
                <a:latin typeface="Quicksand"/>
                <a:ea typeface="Quicksand"/>
                <a:cs typeface="Quicksand"/>
                <a:sym typeface="Quicksand"/>
              </a:rPr>
              <a:t> and the newly formed </a:t>
            </a:r>
            <a:r>
              <a:rPr lang="en-US" sz="3000" b="1">
                <a:solidFill>
                  <a:srgbClr val="000000"/>
                </a:solidFill>
                <a:latin typeface="Quicksand Bold"/>
                <a:ea typeface="Quicksand Bold"/>
                <a:cs typeface="Quicksand Bold"/>
                <a:sym typeface="Quicksand Bold"/>
              </a:rPr>
              <a:t>Soil Conservation Service</a:t>
            </a:r>
            <a:r>
              <a:rPr lang="en-US" sz="3000">
                <a:solidFill>
                  <a:srgbClr val="000000"/>
                </a:solidFill>
                <a:latin typeface="Quicksand"/>
                <a:ea typeface="Quicksand"/>
                <a:cs typeface="Quicksand"/>
                <a:sym typeface="Quicksand"/>
              </a:rPr>
              <a:t>, communities met to plan better ways to protect the land, prevent </a:t>
            </a:r>
            <a:r>
              <a:rPr lang="en-US" sz="3000" b="1">
                <a:solidFill>
                  <a:srgbClr val="000000"/>
                </a:solidFill>
                <a:latin typeface="Quicksand Bold"/>
                <a:ea typeface="Quicksand Bold"/>
                <a:cs typeface="Quicksand Bold"/>
                <a:sym typeface="Quicksand Bold"/>
              </a:rPr>
              <a:t>erosion</a:t>
            </a:r>
            <a:r>
              <a:rPr lang="en-US" sz="3000">
                <a:solidFill>
                  <a:srgbClr val="000000"/>
                </a:solidFill>
                <a:latin typeface="Quicksand"/>
                <a:ea typeface="Quicksand"/>
                <a:cs typeface="Quicksand"/>
                <a:sym typeface="Quicksand"/>
              </a:rPr>
              <a:t>, plant windbreaks, and manage water more carefully. </a:t>
            </a:r>
          </a:p>
        </p:txBody>
      </p:sp>
      <p:sp>
        <p:nvSpPr>
          <p:cNvPr id="7" name="TextBox 7"/>
          <p:cNvSpPr txBox="1"/>
          <p:nvPr/>
        </p:nvSpPr>
        <p:spPr>
          <a:xfrm>
            <a:off x="4683964" y="3701600"/>
            <a:ext cx="12057231" cy="1590675"/>
          </a:xfrm>
          <a:prstGeom prst="rect">
            <a:avLst/>
          </a:prstGeom>
        </p:spPr>
        <p:txBody>
          <a:bodyPr lIns="0" tIns="0" rIns="0" bIns="0" rtlCol="0" anchor="t">
            <a:spAutoFit/>
          </a:bodyPr>
          <a:lstStyle/>
          <a:p>
            <a:pPr algn="ctr">
              <a:lnSpc>
                <a:spcPts val="4200"/>
              </a:lnSpc>
            </a:pPr>
            <a:r>
              <a:rPr lang="en-US" sz="3000">
                <a:solidFill>
                  <a:srgbClr val="000000"/>
                </a:solidFill>
                <a:latin typeface="Quicksand"/>
                <a:ea typeface="Quicksand"/>
                <a:cs typeface="Quicksand"/>
                <a:sym typeface="Quicksand"/>
              </a:rPr>
              <a:t>These new conservation districts provided local support and guidance, helping farmers restore their soil, rebuild the land, and bring farming back in a healthier, more sustainable way.</a:t>
            </a:r>
          </a:p>
        </p:txBody>
      </p:sp>
      <p:sp>
        <p:nvSpPr>
          <p:cNvPr id="8" name="TextBox 8"/>
          <p:cNvSpPr txBox="1"/>
          <p:nvPr/>
        </p:nvSpPr>
        <p:spPr>
          <a:xfrm>
            <a:off x="5365682" y="5663750"/>
            <a:ext cx="11185843" cy="3190875"/>
          </a:xfrm>
          <a:prstGeom prst="rect">
            <a:avLst/>
          </a:prstGeom>
        </p:spPr>
        <p:txBody>
          <a:bodyPr lIns="0" tIns="0" rIns="0" bIns="0" rtlCol="0" anchor="t">
            <a:spAutoFit/>
          </a:bodyPr>
          <a:lstStyle/>
          <a:p>
            <a:pPr algn="ctr">
              <a:lnSpc>
                <a:spcPts val="4200"/>
              </a:lnSpc>
            </a:pPr>
            <a:r>
              <a:rPr lang="en-US" sz="3000">
                <a:solidFill>
                  <a:srgbClr val="000000"/>
                </a:solidFill>
                <a:latin typeface="Quicksand"/>
                <a:ea typeface="Quicksand"/>
                <a:cs typeface="Quicksand"/>
                <a:sym typeface="Quicksand"/>
              </a:rPr>
              <a:t>The </a:t>
            </a:r>
            <a:r>
              <a:rPr lang="en-US" sz="3000" b="1">
                <a:solidFill>
                  <a:srgbClr val="000000"/>
                </a:solidFill>
                <a:latin typeface="Quicksand Bold"/>
                <a:ea typeface="Quicksand Bold"/>
                <a:cs typeface="Quicksand Bold"/>
                <a:sym typeface="Quicksand Bold"/>
              </a:rPr>
              <a:t>Soil Conservation Service (SCS)</a:t>
            </a:r>
            <a:r>
              <a:rPr lang="en-US" sz="3000">
                <a:solidFill>
                  <a:srgbClr val="000000"/>
                </a:solidFill>
                <a:latin typeface="Quicksand"/>
                <a:ea typeface="Quicksand"/>
                <a:cs typeface="Quicksand"/>
                <a:sym typeface="Quicksand"/>
              </a:rPr>
              <a:t> was created in 1935 to help farmers protect their land from erosion and restore soil after the Dust Bowl. It later became the </a:t>
            </a:r>
          </a:p>
          <a:p>
            <a:pPr algn="ctr">
              <a:lnSpc>
                <a:spcPts val="4200"/>
              </a:lnSpc>
            </a:pPr>
            <a:r>
              <a:rPr lang="en-US" sz="3000" b="1">
                <a:solidFill>
                  <a:srgbClr val="000000"/>
                </a:solidFill>
                <a:latin typeface="Quicksand Bold"/>
                <a:ea typeface="Quicksand Bold"/>
                <a:cs typeface="Quicksand Bold"/>
                <a:sym typeface="Quicksand Bold"/>
              </a:rPr>
              <a:t>Natural Resources Conservation Service (NRCS)</a:t>
            </a:r>
            <a:r>
              <a:rPr lang="en-US" sz="3000">
                <a:solidFill>
                  <a:srgbClr val="000000"/>
                </a:solidFill>
                <a:latin typeface="Quicksand"/>
                <a:ea typeface="Quicksand"/>
                <a:cs typeface="Quicksand"/>
                <a:sym typeface="Quicksand"/>
              </a:rPr>
              <a:t>, </a:t>
            </a:r>
          </a:p>
          <a:p>
            <a:pPr algn="ctr">
              <a:lnSpc>
                <a:spcPts val="4200"/>
              </a:lnSpc>
            </a:pPr>
            <a:r>
              <a:rPr lang="en-US" sz="3000">
                <a:solidFill>
                  <a:srgbClr val="000000"/>
                </a:solidFill>
                <a:latin typeface="Quicksand"/>
                <a:ea typeface="Quicksand"/>
                <a:cs typeface="Quicksand"/>
                <a:sym typeface="Quicksand"/>
              </a:rPr>
              <a:t>which continues working with conservation districts and landowners to protect soil, water, and other natural resources.</a:t>
            </a:r>
          </a:p>
        </p:txBody>
      </p:sp>
      <p:sp>
        <p:nvSpPr>
          <p:cNvPr id="9" name="TextBox 9"/>
          <p:cNvSpPr txBox="1"/>
          <p:nvPr/>
        </p:nvSpPr>
        <p:spPr>
          <a:xfrm>
            <a:off x="6635587" y="10060846"/>
            <a:ext cx="5016826" cy="180976"/>
          </a:xfrm>
          <a:prstGeom prst="rect">
            <a:avLst/>
          </a:prstGeom>
        </p:spPr>
        <p:txBody>
          <a:bodyPr lIns="0" tIns="0" rIns="0" bIns="0" rtlCol="0" anchor="t">
            <a:spAutoFit/>
          </a:bodyPr>
          <a:lstStyle/>
          <a:p>
            <a:pPr algn="ctr">
              <a:lnSpc>
                <a:spcPts val="1575"/>
              </a:lnSpc>
              <a:spcBef>
                <a:spcPct val="0"/>
              </a:spcBef>
            </a:pPr>
            <a:r>
              <a:rPr lang="en-US" sz="1125">
                <a:solidFill>
                  <a:srgbClr val="000000"/>
                </a:solidFill>
                <a:latin typeface="Quicksand"/>
                <a:ea typeface="Quicksand"/>
                <a:cs typeface="Quicksand"/>
                <a:sym typeface="Quicksand"/>
              </a:rPr>
              <a:t>National Association of Conservation Districts 2026 Stewardship Celebration</a:t>
            </a:r>
          </a:p>
        </p:txBody>
      </p:sp>
      <p:sp>
        <p:nvSpPr>
          <p:cNvPr id="10" name="Freeform 10"/>
          <p:cNvSpPr/>
          <p:nvPr/>
        </p:nvSpPr>
        <p:spPr>
          <a:xfrm>
            <a:off x="16741195" y="8472623"/>
            <a:ext cx="1036209" cy="1296587"/>
          </a:xfrm>
          <a:custGeom>
            <a:avLst/>
            <a:gdLst/>
            <a:ahLst/>
            <a:cxnLst/>
            <a:rect l="l" t="t" r="r" b="b"/>
            <a:pathLst>
              <a:path w="1036209" h="1296587">
                <a:moveTo>
                  <a:pt x="0" y="0"/>
                </a:moveTo>
                <a:lnTo>
                  <a:pt x="1036210" y="0"/>
                </a:lnTo>
                <a:lnTo>
                  <a:pt x="1036210" y="1296586"/>
                </a:lnTo>
                <a:lnTo>
                  <a:pt x="0" y="1296586"/>
                </a:lnTo>
                <a:lnTo>
                  <a:pt x="0" y="0"/>
                </a:lnTo>
                <a:close/>
              </a:path>
            </a:pathLst>
          </a:custGeom>
          <a:blipFill>
            <a:blip r:embed="rId4"/>
            <a:stretch>
              <a:fillRect/>
            </a:stretch>
          </a:blipFill>
        </p:spPr>
        <p:txBody>
          <a:bodyPr/>
          <a:lstStyle/>
          <a:p>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TextBox 5"/>
          <p:cNvSpPr txBox="1"/>
          <p:nvPr/>
        </p:nvSpPr>
        <p:spPr>
          <a:xfrm>
            <a:off x="6567717" y="1236539"/>
            <a:ext cx="9970802" cy="7756771"/>
          </a:xfrm>
          <a:prstGeom prst="rect">
            <a:avLst/>
          </a:prstGeom>
        </p:spPr>
        <p:txBody>
          <a:bodyPr lIns="0" tIns="0" rIns="0" bIns="0" rtlCol="0" anchor="t">
            <a:spAutoFit/>
          </a:bodyPr>
          <a:lstStyle/>
          <a:p>
            <a:pPr algn="ctr">
              <a:lnSpc>
                <a:spcPts val="4114"/>
              </a:lnSpc>
            </a:pPr>
            <a:r>
              <a:rPr lang="en-US" sz="2938">
                <a:solidFill>
                  <a:srgbClr val="000000"/>
                </a:solidFill>
                <a:latin typeface="Quicksand"/>
                <a:ea typeface="Quicksand"/>
                <a:cs typeface="Quicksand"/>
                <a:sym typeface="Quicksand"/>
              </a:rPr>
              <a:t>The lessons learned during the Dust Bowl shaped how we care for the land today. Farmers choose to take part in </a:t>
            </a:r>
            <a:r>
              <a:rPr lang="en-US" sz="2938" b="1">
                <a:solidFill>
                  <a:srgbClr val="000000"/>
                </a:solidFill>
                <a:latin typeface="Quicksand Bold"/>
                <a:ea typeface="Quicksand Bold"/>
                <a:cs typeface="Quicksand Bold"/>
                <a:sym typeface="Quicksand Bold"/>
              </a:rPr>
              <a:t>conservation programs</a:t>
            </a:r>
            <a:r>
              <a:rPr lang="en-US" sz="2938">
                <a:solidFill>
                  <a:srgbClr val="000000"/>
                </a:solidFill>
                <a:latin typeface="Quicksand"/>
                <a:ea typeface="Quicksand"/>
                <a:cs typeface="Quicksand"/>
                <a:sym typeface="Quicksand"/>
              </a:rPr>
              <a:t> because they care about protecting the land for the future. These programs are </a:t>
            </a:r>
            <a:r>
              <a:rPr lang="en-US" sz="2938" b="1">
                <a:solidFill>
                  <a:srgbClr val="000000"/>
                </a:solidFill>
                <a:latin typeface="Quicksand Bold"/>
                <a:ea typeface="Quicksand Bold"/>
                <a:cs typeface="Quicksand Bold"/>
                <a:sym typeface="Quicksand Bold"/>
              </a:rPr>
              <a:t>voluntary</a:t>
            </a:r>
            <a:r>
              <a:rPr lang="en-US" sz="2938">
                <a:solidFill>
                  <a:srgbClr val="000000"/>
                </a:solidFill>
                <a:latin typeface="Quicksand"/>
                <a:ea typeface="Quicksand"/>
                <a:cs typeface="Quicksand"/>
                <a:sym typeface="Quicksand"/>
              </a:rPr>
              <a:t>, meaning farmers join by choice and may receive help or </a:t>
            </a:r>
            <a:r>
              <a:rPr lang="en-US" sz="2938" b="1">
                <a:solidFill>
                  <a:srgbClr val="000000"/>
                </a:solidFill>
                <a:latin typeface="Quicksand Bold"/>
                <a:ea typeface="Quicksand Bold"/>
                <a:cs typeface="Quicksand Bold"/>
                <a:sym typeface="Quicksand Bold"/>
              </a:rPr>
              <a:t>guidance </a:t>
            </a:r>
            <a:r>
              <a:rPr lang="en-US" sz="2938">
                <a:solidFill>
                  <a:srgbClr val="000000"/>
                </a:solidFill>
                <a:latin typeface="Quicksand"/>
                <a:ea typeface="Quicksand"/>
                <a:cs typeface="Quicksand"/>
                <a:sym typeface="Quicksand"/>
              </a:rPr>
              <a:t>to make conservation easier. They use </a:t>
            </a:r>
            <a:r>
              <a:rPr lang="en-US" sz="2938" b="1">
                <a:solidFill>
                  <a:srgbClr val="000000"/>
                </a:solidFill>
                <a:latin typeface="Quicksand Bold"/>
                <a:ea typeface="Quicksand Bold"/>
                <a:cs typeface="Quicksand Bold"/>
                <a:sym typeface="Quicksand Bold"/>
              </a:rPr>
              <a:t>best management practices</a:t>
            </a:r>
            <a:r>
              <a:rPr lang="en-US" sz="2938">
                <a:solidFill>
                  <a:srgbClr val="000000"/>
                </a:solidFill>
                <a:latin typeface="Quicksand"/>
                <a:ea typeface="Quicksand"/>
                <a:cs typeface="Quicksand"/>
                <a:sym typeface="Quicksand"/>
              </a:rPr>
              <a:t> such as planting cover crops, managing water wisely, and reducing erosion to keep soil healthy.</a:t>
            </a:r>
          </a:p>
          <a:p>
            <a:pPr algn="ctr">
              <a:lnSpc>
                <a:spcPts val="4114"/>
              </a:lnSpc>
            </a:pPr>
            <a:endParaRPr lang="en-US" sz="2938">
              <a:solidFill>
                <a:srgbClr val="000000"/>
              </a:solidFill>
              <a:latin typeface="Quicksand"/>
              <a:ea typeface="Quicksand"/>
              <a:cs typeface="Quicksand"/>
              <a:sym typeface="Quicksand"/>
            </a:endParaRPr>
          </a:p>
          <a:p>
            <a:pPr algn="ctr">
              <a:lnSpc>
                <a:spcPts val="4114"/>
              </a:lnSpc>
            </a:pPr>
            <a:r>
              <a:rPr lang="en-US" sz="2938">
                <a:solidFill>
                  <a:srgbClr val="000000"/>
                </a:solidFill>
                <a:latin typeface="Quicksand"/>
                <a:ea typeface="Quicksand"/>
                <a:cs typeface="Quicksand"/>
                <a:sym typeface="Quicksand"/>
              </a:rPr>
              <a:t>By working with their local conservation districts, farmers help protect </a:t>
            </a:r>
            <a:r>
              <a:rPr lang="en-US" sz="2938" b="1">
                <a:solidFill>
                  <a:srgbClr val="000000"/>
                </a:solidFill>
                <a:latin typeface="Quicksand Bold"/>
                <a:ea typeface="Quicksand Bold"/>
                <a:cs typeface="Quicksand Bold"/>
                <a:sym typeface="Quicksand Bold"/>
              </a:rPr>
              <a:t>natural resources</a:t>
            </a:r>
            <a:r>
              <a:rPr lang="en-US" sz="2938">
                <a:solidFill>
                  <a:srgbClr val="000000"/>
                </a:solidFill>
                <a:latin typeface="Quicksand"/>
                <a:ea typeface="Quicksand"/>
                <a:cs typeface="Quicksand"/>
                <a:sym typeface="Quicksand"/>
              </a:rPr>
              <a:t> for future generations while keeping their land productive and sustainable. </a:t>
            </a:r>
          </a:p>
          <a:p>
            <a:pPr algn="ctr">
              <a:lnSpc>
                <a:spcPts val="3042"/>
              </a:lnSpc>
            </a:pPr>
            <a:endParaRPr lang="en-US" sz="2938">
              <a:solidFill>
                <a:srgbClr val="000000"/>
              </a:solidFill>
              <a:latin typeface="Quicksand"/>
              <a:ea typeface="Quicksand"/>
              <a:cs typeface="Quicksand"/>
              <a:sym typeface="Quicksand"/>
            </a:endParaRPr>
          </a:p>
          <a:p>
            <a:pPr algn="ctr">
              <a:lnSpc>
                <a:spcPts val="3042"/>
              </a:lnSpc>
            </a:pPr>
            <a:r>
              <a:rPr lang="en-US" sz="2173" b="1" i="1">
                <a:solidFill>
                  <a:srgbClr val="004AAD"/>
                </a:solidFill>
                <a:latin typeface="Canva Sans Bold Italics"/>
                <a:ea typeface="Canva Sans Bold Italics"/>
                <a:cs typeface="Canva Sans Bold Italics"/>
                <a:sym typeface="Canva Sans Bold Italics"/>
              </a:rPr>
              <a:t>Let’s research it! </a:t>
            </a:r>
          </a:p>
          <a:p>
            <a:pPr algn="ctr">
              <a:lnSpc>
                <a:spcPts val="3042"/>
              </a:lnSpc>
            </a:pPr>
            <a:r>
              <a:rPr lang="en-US" sz="2173" b="1" i="1">
                <a:solidFill>
                  <a:srgbClr val="004AAD"/>
                </a:solidFill>
                <a:latin typeface="Quicksand Bold"/>
                <a:ea typeface="Quicksand Bold"/>
                <a:cs typeface="Quicksand Bold"/>
                <a:sym typeface="Quicksand Bold"/>
              </a:rPr>
              <a:t>What year was your local conservation district established?</a:t>
            </a:r>
          </a:p>
        </p:txBody>
      </p:sp>
      <p:sp>
        <p:nvSpPr>
          <p:cNvPr id="6" name="Freeform 6"/>
          <p:cNvSpPr/>
          <p:nvPr/>
        </p:nvSpPr>
        <p:spPr>
          <a:xfrm>
            <a:off x="1435651" y="2615747"/>
            <a:ext cx="4447041" cy="7316780"/>
          </a:xfrm>
          <a:custGeom>
            <a:avLst/>
            <a:gdLst/>
            <a:ahLst/>
            <a:cxnLst/>
            <a:rect l="l" t="t" r="r" b="b"/>
            <a:pathLst>
              <a:path w="4447041" h="7316780">
                <a:moveTo>
                  <a:pt x="0" y="0"/>
                </a:moveTo>
                <a:lnTo>
                  <a:pt x="4447040" y="0"/>
                </a:lnTo>
                <a:lnTo>
                  <a:pt x="4447040" y="7316780"/>
                </a:lnTo>
                <a:lnTo>
                  <a:pt x="0" y="7316780"/>
                </a:lnTo>
                <a:lnTo>
                  <a:pt x="0" y="0"/>
                </a:lnTo>
                <a:close/>
              </a:path>
            </a:pathLst>
          </a:custGeom>
          <a:blipFill>
            <a:blip r:embed="rId3">
              <a:extLst>
                <a:ext uri="{96DAC541-7B7A-43D3-8B79-37D633B846F1}">
                  <asvg:svgBlip xmlns:asvg="http://schemas.microsoft.com/office/drawing/2016/SVG/main" r:embed="rId4"/>
                </a:ext>
              </a:extLst>
            </a:blip>
            <a:stretch>
              <a:fillRect r="-87" b="-5108"/>
            </a:stretch>
          </a:blipFill>
        </p:spPr>
        <p:txBody>
          <a:bodyPr/>
          <a:lstStyle/>
          <a:p>
            <a:endParaRPr lang="en-US"/>
          </a:p>
        </p:txBody>
      </p:sp>
      <p:sp>
        <p:nvSpPr>
          <p:cNvPr id="7" name="Freeform 7"/>
          <p:cNvSpPr/>
          <p:nvPr/>
        </p:nvSpPr>
        <p:spPr>
          <a:xfrm>
            <a:off x="726102" y="612132"/>
            <a:ext cx="1697428" cy="1657114"/>
          </a:xfrm>
          <a:custGeom>
            <a:avLst/>
            <a:gdLst/>
            <a:ahLst/>
            <a:cxnLst/>
            <a:rect l="l" t="t" r="r" b="b"/>
            <a:pathLst>
              <a:path w="1697428" h="1657114">
                <a:moveTo>
                  <a:pt x="0" y="0"/>
                </a:moveTo>
                <a:lnTo>
                  <a:pt x="1697428" y="0"/>
                </a:lnTo>
                <a:lnTo>
                  <a:pt x="1697428" y="1657114"/>
                </a:lnTo>
                <a:lnTo>
                  <a:pt x="0" y="1657114"/>
                </a:lnTo>
                <a:lnTo>
                  <a:pt x="0" y="0"/>
                </a:lnTo>
                <a:close/>
              </a:path>
            </a:pathLst>
          </a:custGeom>
          <a:blipFill>
            <a:blip r:embed="rId5"/>
            <a:stretch>
              <a:fillRect/>
            </a:stretch>
          </a:blipFill>
        </p:spPr>
        <p:txBody>
          <a:bodyPr/>
          <a:lstStyle/>
          <a:p>
            <a:endParaRPr lang="en-US"/>
          </a:p>
        </p:txBody>
      </p:sp>
      <p:sp>
        <p:nvSpPr>
          <p:cNvPr id="8" name="Freeform 8"/>
          <p:cNvSpPr/>
          <p:nvPr/>
        </p:nvSpPr>
        <p:spPr>
          <a:xfrm>
            <a:off x="1707488" y="9447004"/>
            <a:ext cx="412188" cy="485523"/>
          </a:xfrm>
          <a:custGeom>
            <a:avLst/>
            <a:gdLst/>
            <a:ahLst/>
            <a:cxnLst/>
            <a:rect l="l" t="t" r="r" b="b"/>
            <a:pathLst>
              <a:path w="412188" h="485523">
                <a:moveTo>
                  <a:pt x="0" y="0"/>
                </a:moveTo>
                <a:lnTo>
                  <a:pt x="412188" y="0"/>
                </a:lnTo>
                <a:lnTo>
                  <a:pt x="412188" y="485523"/>
                </a:lnTo>
                <a:lnTo>
                  <a:pt x="0" y="485523"/>
                </a:lnTo>
                <a:lnTo>
                  <a:pt x="0" y="0"/>
                </a:lnTo>
                <a:close/>
              </a:path>
            </a:pathLst>
          </a:custGeom>
          <a:blipFill>
            <a:blip r:embed="rId6">
              <a:extLst>
                <a:ext uri="{96DAC541-7B7A-43D3-8B79-37D633B846F1}">
                  <asvg:svgBlip xmlns:asvg="http://schemas.microsoft.com/office/drawing/2016/SVG/main" r:embed="rId7"/>
                </a:ext>
              </a:extLst>
            </a:blip>
            <a:stretch>
              <a:fillRect r="-126064" b="-121076"/>
            </a:stretch>
          </a:blipFill>
        </p:spPr>
        <p:txBody>
          <a:bodyPr/>
          <a:lstStyle/>
          <a:p>
            <a:endParaRPr lang="en-US"/>
          </a:p>
        </p:txBody>
      </p:sp>
      <p:sp>
        <p:nvSpPr>
          <p:cNvPr id="9" name="TextBox 9"/>
          <p:cNvSpPr txBox="1"/>
          <p:nvPr/>
        </p:nvSpPr>
        <p:spPr>
          <a:xfrm>
            <a:off x="6495409" y="10034970"/>
            <a:ext cx="5297183" cy="199549"/>
          </a:xfrm>
          <a:prstGeom prst="rect">
            <a:avLst/>
          </a:prstGeom>
        </p:spPr>
        <p:txBody>
          <a:bodyPr lIns="0" tIns="0" rIns="0" bIns="0" rtlCol="0" anchor="t">
            <a:spAutoFit/>
          </a:bodyPr>
          <a:lstStyle/>
          <a:p>
            <a:pPr algn="ctr">
              <a:lnSpc>
                <a:spcPts val="1663"/>
              </a:lnSpc>
              <a:spcBef>
                <a:spcPct val="0"/>
              </a:spcBef>
            </a:pPr>
            <a:r>
              <a:rPr lang="en-US" sz="1187">
                <a:solidFill>
                  <a:srgbClr val="000000"/>
                </a:solidFill>
                <a:latin typeface="Quicksand"/>
                <a:ea typeface="Quicksand"/>
                <a:cs typeface="Quicksand"/>
                <a:sym typeface="Quicksand"/>
              </a:rPr>
              <a:t>National Association of Conservation Districts 2026 Stewardship Celebration</a:t>
            </a:r>
          </a:p>
        </p:txBody>
      </p:sp>
      <p:sp>
        <p:nvSpPr>
          <p:cNvPr id="10" name="Freeform 10"/>
          <p:cNvSpPr/>
          <p:nvPr/>
        </p:nvSpPr>
        <p:spPr>
          <a:xfrm>
            <a:off x="16712242" y="8473148"/>
            <a:ext cx="1094116" cy="1369044"/>
          </a:xfrm>
          <a:custGeom>
            <a:avLst/>
            <a:gdLst/>
            <a:ahLst/>
            <a:cxnLst/>
            <a:rect l="l" t="t" r="r" b="b"/>
            <a:pathLst>
              <a:path w="1094116" h="1369044">
                <a:moveTo>
                  <a:pt x="0" y="0"/>
                </a:moveTo>
                <a:lnTo>
                  <a:pt x="1094116" y="0"/>
                </a:lnTo>
                <a:lnTo>
                  <a:pt x="1094116" y="1369045"/>
                </a:lnTo>
                <a:lnTo>
                  <a:pt x="0" y="1369045"/>
                </a:lnTo>
                <a:lnTo>
                  <a:pt x="0" y="0"/>
                </a:lnTo>
                <a:close/>
              </a:path>
            </a:pathLst>
          </a:custGeom>
          <a:blipFill>
            <a:blip r:embed="rId8"/>
            <a:stretch>
              <a:fillRect/>
            </a:stretch>
          </a:blipFill>
        </p:spPr>
        <p:txBody>
          <a:bodyPr/>
          <a:lstStyle/>
          <a:p>
            <a:endParaRPr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85188" y="267090"/>
            <a:ext cx="17717625" cy="9752820"/>
            <a:chOff x="0" y="0"/>
            <a:chExt cx="3499778" cy="1926483"/>
          </a:xfrm>
        </p:grpSpPr>
        <p:sp>
          <p:nvSpPr>
            <p:cNvPr id="3" name="Freeform 3"/>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4" name="TextBox 4"/>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
        <p:nvSpPr>
          <p:cNvPr id="5" name="TextBox 5"/>
          <p:cNvSpPr txBox="1"/>
          <p:nvPr/>
        </p:nvSpPr>
        <p:spPr>
          <a:xfrm>
            <a:off x="4363251" y="5853385"/>
            <a:ext cx="9561499" cy="3594116"/>
          </a:xfrm>
          <a:prstGeom prst="rect">
            <a:avLst/>
          </a:prstGeom>
        </p:spPr>
        <p:txBody>
          <a:bodyPr lIns="0" tIns="0" rIns="0" bIns="0" rtlCol="0" anchor="t">
            <a:spAutoFit/>
          </a:bodyPr>
          <a:lstStyle/>
          <a:p>
            <a:pPr algn="ctr">
              <a:lnSpc>
                <a:spcPts val="4770"/>
              </a:lnSpc>
            </a:pPr>
            <a:r>
              <a:rPr lang="en-US" sz="2856" b="1">
                <a:solidFill>
                  <a:srgbClr val="000000"/>
                </a:solidFill>
                <a:latin typeface="Quicksand Bold"/>
                <a:ea typeface="Quicksand Bold"/>
                <a:cs typeface="Quicksand Bold"/>
                <a:sym typeface="Quicksand Bold"/>
              </a:rPr>
              <a:t>TIMELINE:</a:t>
            </a:r>
          </a:p>
          <a:p>
            <a:pPr algn="l">
              <a:lnSpc>
                <a:spcPts val="4054"/>
              </a:lnSpc>
            </a:pPr>
            <a:r>
              <a:rPr lang="en-US" sz="2427" b="1">
                <a:solidFill>
                  <a:srgbClr val="000000"/>
                </a:solidFill>
                <a:latin typeface="Quicksand Bold"/>
                <a:ea typeface="Quicksand Bold"/>
                <a:cs typeface="Quicksand Bold"/>
                <a:sym typeface="Quicksand Bold"/>
              </a:rPr>
              <a:t>1935</a:t>
            </a:r>
            <a:r>
              <a:rPr lang="en-US" sz="2427">
                <a:solidFill>
                  <a:srgbClr val="000000"/>
                </a:solidFill>
                <a:latin typeface="Quicksand"/>
                <a:ea typeface="Quicksand"/>
                <a:cs typeface="Quicksand"/>
                <a:sym typeface="Quicksand"/>
              </a:rPr>
              <a:t>: Congress passed the Soil Conservation Act, which established the Soil Conservation Service to address soil and moisture loss. </a:t>
            </a:r>
          </a:p>
          <a:p>
            <a:pPr algn="l">
              <a:lnSpc>
                <a:spcPts val="4054"/>
              </a:lnSpc>
            </a:pPr>
            <a:r>
              <a:rPr lang="en-US" sz="2427" b="1">
                <a:solidFill>
                  <a:srgbClr val="000000"/>
                </a:solidFill>
                <a:latin typeface="Quicksand Bold"/>
                <a:ea typeface="Quicksand Bold"/>
                <a:cs typeface="Quicksand Bold"/>
                <a:sym typeface="Quicksand Bold"/>
              </a:rPr>
              <a:t>1937</a:t>
            </a:r>
            <a:r>
              <a:rPr lang="en-US" sz="2427">
                <a:solidFill>
                  <a:srgbClr val="000000"/>
                </a:solidFill>
                <a:latin typeface="Quicksand"/>
                <a:ea typeface="Quicksand"/>
                <a:cs typeface="Quicksand"/>
                <a:sym typeface="Quicksand"/>
              </a:rPr>
              <a:t>: The first conservation district, the Brown Creek Soil and Water Conservation District, was established in North Carolina. </a:t>
            </a:r>
          </a:p>
          <a:p>
            <a:pPr algn="l">
              <a:lnSpc>
                <a:spcPts val="4054"/>
              </a:lnSpc>
            </a:pPr>
            <a:r>
              <a:rPr lang="en-US" sz="2427" b="1">
                <a:solidFill>
                  <a:srgbClr val="000000"/>
                </a:solidFill>
                <a:latin typeface="Quicksand Bold"/>
                <a:ea typeface="Quicksand Bold"/>
                <a:cs typeface="Quicksand Bold"/>
                <a:sym typeface="Quicksand Bold"/>
              </a:rPr>
              <a:t>1939</a:t>
            </a:r>
            <a:r>
              <a:rPr lang="en-US" sz="2427">
                <a:solidFill>
                  <a:srgbClr val="000000"/>
                </a:solidFill>
                <a:latin typeface="Quicksand"/>
                <a:ea typeface="Quicksand"/>
                <a:cs typeface="Quicksand"/>
                <a:sym typeface="Quicksand"/>
              </a:rPr>
              <a:t>: Governors were encouraged to pass state-level legislation to create local conservation districts.</a:t>
            </a:r>
          </a:p>
        </p:txBody>
      </p:sp>
      <p:grpSp>
        <p:nvGrpSpPr>
          <p:cNvPr id="6" name="Group 6"/>
          <p:cNvGrpSpPr/>
          <p:nvPr/>
        </p:nvGrpSpPr>
        <p:grpSpPr>
          <a:xfrm>
            <a:off x="4025784" y="5841680"/>
            <a:ext cx="10196639" cy="3741351"/>
            <a:chOff x="0" y="0"/>
            <a:chExt cx="2488651" cy="913136"/>
          </a:xfrm>
        </p:grpSpPr>
        <p:sp>
          <p:nvSpPr>
            <p:cNvPr id="7" name="Freeform 7"/>
            <p:cNvSpPr/>
            <p:nvPr/>
          </p:nvSpPr>
          <p:spPr>
            <a:xfrm>
              <a:off x="0" y="0"/>
              <a:ext cx="2488651" cy="913136"/>
            </a:xfrm>
            <a:custGeom>
              <a:avLst/>
              <a:gdLst/>
              <a:ahLst/>
              <a:cxnLst/>
              <a:rect l="l" t="t" r="r" b="b"/>
              <a:pathLst>
                <a:path w="2488651" h="913136">
                  <a:moveTo>
                    <a:pt x="0" y="0"/>
                  </a:moveTo>
                  <a:lnTo>
                    <a:pt x="2488651" y="0"/>
                  </a:lnTo>
                  <a:lnTo>
                    <a:pt x="2488651" y="913136"/>
                  </a:lnTo>
                  <a:lnTo>
                    <a:pt x="0" y="913136"/>
                  </a:lnTo>
                  <a:close/>
                </a:path>
              </a:pathLst>
            </a:custGeom>
            <a:solidFill>
              <a:srgbClr val="000000">
                <a:alpha val="0"/>
              </a:srgbClr>
            </a:solidFill>
            <a:ln w="19050" cap="sq">
              <a:solidFill>
                <a:srgbClr val="000000"/>
              </a:solidFill>
              <a:prstDash val="solid"/>
              <a:miter/>
            </a:ln>
          </p:spPr>
          <p:txBody>
            <a:bodyPr/>
            <a:lstStyle/>
            <a:p>
              <a:endParaRPr lang="en-US"/>
            </a:p>
          </p:txBody>
        </p:sp>
        <p:sp>
          <p:nvSpPr>
            <p:cNvPr id="8" name="TextBox 8"/>
            <p:cNvSpPr txBox="1"/>
            <p:nvPr/>
          </p:nvSpPr>
          <p:spPr>
            <a:xfrm>
              <a:off x="0" y="-38100"/>
              <a:ext cx="2488651" cy="951236"/>
            </a:xfrm>
            <a:prstGeom prst="rect">
              <a:avLst/>
            </a:prstGeom>
          </p:spPr>
          <p:txBody>
            <a:bodyPr lIns="77089" tIns="77089" rIns="77089" bIns="77089" rtlCol="0" anchor="ctr"/>
            <a:lstStyle/>
            <a:p>
              <a:pPr algn="ctr">
                <a:lnSpc>
                  <a:spcPts val="2974"/>
                </a:lnSpc>
                <a:spcBef>
                  <a:spcPct val="0"/>
                </a:spcBef>
              </a:pPr>
              <a:endParaRPr/>
            </a:p>
          </p:txBody>
        </p:sp>
      </p:grpSp>
      <p:sp>
        <p:nvSpPr>
          <p:cNvPr id="9" name="TextBox 9"/>
          <p:cNvSpPr txBox="1"/>
          <p:nvPr/>
        </p:nvSpPr>
        <p:spPr>
          <a:xfrm>
            <a:off x="1422058" y="621033"/>
            <a:ext cx="15443883" cy="4649147"/>
          </a:xfrm>
          <a:prstGeom prst="rect">
            <a:avLst/>
          </a:prstGeom>
        </p:spPr>
        <p:txBody>
          <a:bodyPr lIns="0" tIns="0" rIns="0" bIns="0" rtlCol="0" anchor="t">
            <a:spAutoFit/>
          </a:bodyPr>
          <a:lstStyle/>
          <a:p>
            <a:pPr algn="ctr">
              <a:lnSpc>
                <a:spcPts val="4770"/>
              </a:lnSpc>
            </a:pPr>
            <a:r>
              <a:rPr lang="en-US" sz="2856">
                <a:solidFill>
                  <a:srgbClr val="000000"/>
                </a:solidFill>
                <a:latin typeface="Quicksand"/>
                <a:ea typeface="Quicksand"/>
                <a:cs typeface="Quicksand"/>
                <a:sym typeface="Quicksand"/>
              </a:rPr>
              <a:t>Conservation districts are local because every community’s land, water, and wildlife are different. </a:t>
            </a:r>
            <a:r>
              <a:rPr lang="en-US" sz="2856" b="1">
                <a:solidFill>
                  <a:srgbClr val="000000"/>
                </a:solidFill>
                <a:latin typeface="Quicksand Bold"/>
                <a:ea typeface="Quicksand Bold"/>
                <a:cs typeface="Quicksand Bold"/>
                <a:sym typeface="Quicksand Bold"/>
              </a:rPr>
              <a:t>Local people know their own challenges best. </a:t>
            </a:r>
          </a:p>
          <a:p>
            <a:pPr algn="ctr">
              <a:lnSpc>
                <a:spcPts val="1669"/>
              </a:lnSpc>
            </a:pPr>
            <a:endParaRPr lang="en-US" sz="2856" b="1">
              <a:solidFill>
                <a:srgbClr val="000000"/>
              </a:solidFill>
              <a:latin typeface="Quicksand Bold"/>
              <a:ea typeface="Quicksand Bold"/>
              <a:cs typeface="Quicksand Bold"/>
              <a:sym typeface="Quicksand Bold"/>
            </a:endParaRPr>
          </a:p>
          <a:p>
            <a:pPr algn="ctr">
              <a:lnSpc>
                <a:spcPts val="4770"/>
              </a:lnSpc>
            </a:pPr>
            <a:r>
              <a:rPr lang="en-US" sz="2856">
                <a:solidFill>
                  <a:srgbClr val="000000"/>
                </a:solidFill>
                <a:latin typeface="Quicksand"/>
                <a:ea typeface="Quicksand"/>
                <a:cs typeface="Quicksand"/>
                <a:sym typeface="Quicksand"/>
              </a:rPr>
              <a:t>Being </a:t>
            </a:r>
            <a:r>
              <a:rPr lang="en-US" sz="2856" b="1">
                <a:solidFill>
                  <a:srgbClr val="000000"/>
                </a:solidFill>
                <a:latin typeface="Quicksand Bold"/>
                <a:ea typeface="Quicksand Bold"/>
                <a:cs typeface="Quicksand Bold"/>
                <a:sym typeface="Quicksand Bold"/>
              </a:rPr>
              <a:t>locally led</a:t>
            </a:r>
            <a:r>
              <a:rPr lang="en-US" sz="2856">
                <a:solidFill>
                  <a:srgbClr val="000000"/>
                </a:solidFill>
                <a:latin typeface="Quicksand"/>
                <a:ea typeface="Quicksand"/>
                <a:cs typeface="Quicksand"/>
                <a:sym typeface="Quicksand"/>
              </a:rPr>
              <a:t> means the people who live and work on the land make the decisions. They work together to find solutions that fit their region, ensuring conservation practices are practical, effective, and built to last.</a:t>
            </a:r>
          </a:p>
          <a:p>
            <a:pPr algn="ctr">
              <a:lnSpc>
                <a:spcPts val="2277"/>
              </a:lnSpc>
            </a:pPr>
            <a:endParaRPr lang="en-US" sz="2856">
              <a:solidFill>
                <a:srgbClr val="000000"/>
              </a:solidFill>
              <a:latin typeface="Quicksand"/>
              <a:ea typeface="Quicksand"/>
              <a:cs typeface="Quicksand"/>
              <a:sym typeface="Quicksand"/>
            </a:endParaRPr>
          </a:p>
          <a:p>
            <a:pPr algn="ctr">
              <a:lnSpc>
                <a:spcPts val="4770"/>
              </a:lnSpc>
            </a:pPr>
            <a:r>
              <a:rPr lang="en-US" sz="2856">
                <a:solidFill>
                  <a:srgbClr val="000000"/>
                </a:solidFill>
                <a:latin typeface="Quicksand"/>
                <a:ea typeface="Quicksand"/>
                <a:cs typeface="Quicksand"/>
                <a:sym typeface="Quicksand"/>
              </a:rPr>
              <a:t>Today, you can find conservation districts hard at work in their communities teaching others how to protect the land so that farms, wildlife, and families can stay healthy and strong.</a:t>
            </a:r>
          </a:p>
        </p:txBody>
      </p:sp>
      <p:sp>
        <p:nvSpPr>
          <p:cNvPr id="10" name="Freeform 10"/>
          <p:cNvSpPr/>
          <p:nvPr/>
        </p:nvSpPr>
        <p:spPr>
          <a:xfrm>
            <a:off x="16700207" y="8441842"/>
            <a:ext cx="1118187" cy="1399163"/>
          </a:xfrm>
          <a:custGeom>
            <a:avLst/>
            <a:gdLst/>
            <a:ahLst/>
            <a:cxnLst/>
            <a:rect l="l" t="t" r="r" b="b"/>
            <a:pathLst>
              <a:path w="1118187" h="1399163">
                <a:moveTo>
                  <a:pt x="0" y="0"/>
                </a:moveTo>
                <a:lnTo>
                  <a:pt x="1118186" y="0"/>
                </a:lnTo>
                <a:lnTo>
                  <a:pt x="1118186" y="1399163"/>
                </a:lnTo>
                <a:lnTo>
                  <a:pt x="0" y="1399163"/>
                </a:lnTo>
                <a:lnTo>
                  <a:pt x="0" y="0"/>
                </a:lnTo>
                <a:close/>
              </a:path>
            </a:pathLst>
          </a:custGeom>
          <a:blipFill>
            <a:blip r:embed="rId3"/>
            <a:stretch>
              <a:fillRect/>
            </a:stretch>
          </a:blipFill>
        </p:spPr>
        <p:txBody>
          <a:bodyPr/>
          <a:lstStyle/>
          <a:p>
            <a:endParaRPr lang="en-US"/>
          </a:p>
        </p:txBody>
      </p:sp>
      <p:sp>
        <p:nvSpPr>
          <p:cNvPr id="11" name="TextBox 11"/>
          <p:cNvSpPr txBox="1"/>
          <p:nvPr/>
        </p:nvSpPr>
        <p:spPr>
          <a:xfrm>
            <a:off x="6495409" y="10039751"/>
            <a:ext cx="5297183" cy="199549"/>
          </a:xfrm>
          <a:prstGeom prst="rect">
            <a:avLst/>
          </a:prstGeom>
        </p:spPr>
        <p:txBody>
          <a:bodyPr lIns="0" tIns="0" rIns="0" bIns="0" rtlCol="0" anchor="t">
            <a:spAutoFit/>
          </a:bodyPr>
          <a:lstStyle/>
          <a:p>
            <a:pPr algn="ctr">
              <a:lnSpc>
                <a:spcPts val="1663"/>
              </a:lnSpc>
              <a:spcBef>
                <a:spcPct val="0"/>
              </a:spcBef>
            </a:pPr>
            <a:r>
              <a:rPr lang="en-US" sz="1187">
                <a:solidFill>
                  <a:srgbClr val="000000"/>
                </a:solidFill>
                <a:latin typeface="Quicksand"/>
                <a:ea typeface="Quicksand"/>
                <a:cs typeface="Quicksand"/>
                <a:sym typeface="Quicksand"/>
              </a:rPr>
              <a:t>National Association of Conservation Districts 2026 Stewardship Celebration</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48294" y="4524963"/>
            <a:ext cx="7391412" cy="5469645"/>
          </a:xfrm>
          <a:custGeom>
            <a:avLst/>
            <a:gdLst/>
            <a:ahLst/>
            <a:cxnLst/>
            <a:rect l="l" t="t" r="r" b="b"/>
            <a:pathLst>
              <a:path w="7391412" h="5469645">
                <a:moveTo>
                  <a:pt x="0" y="0"/>
                </a:moveTo>
                <a:lnTo>
                  <a:pt x="7391412" y="0"/>
                </a:lnTo>
                <a:lnTo>
                  <a:pt x="7391412" y="5469645"/>
                </a:lnTo>
                <a:lnTo>
                  <a:pt x="0" y="5469645"/>
                </a:lnTo>
                <a:lnTo>
                  <a:pt x="0" y="0"/>
                </a:lnTo>
                <a:close/>
              </a:path>
            </a:pathLst>
          </a:custGeom>
          <a:blipFill>
            <a:blip r:embed="rId3"/>
            <a:stretch>
              <a:fillRect/>
            </a:stretch>
          </a:blipFill>
        </p:spPr>
        <p:txBody>
          <a:bodyPr/>
          <a:lstStyle/>
          <a:p>
            <a:endParaRPr lang="en-US"/>
          </a:p>
        </p:txBody>
      </p:sp>
      <p:sp>
        <p:nvSpPr>
          <p:cNvPr id="3" name="TextBox 3"/>
          <p:cNvSpPr txBox="1"/>
          <p:nvPr/>
        </p:nvSpPr>
        <p:spPr>
          <a:xfrm>
            <a:off x="2811075" y="622456"/>
            <a:ext cx="12665850" cy="3902507"/>
          </a:xfrm>
          <a:prstGeom prst="rect">
            <a:avLst/>
          </a:prstGeom>
        </p:spPr>
        <p:txBody>
          <a:bodyPr lIns="0" tIns="0" rIns="0" bIns="0" rtlCol="0" anchor="t">
            <a:spAutoFit/>
          </a:bodyPr>
          <a:lstStyle/>
          <a:p>
            <a:pPr algn="ctr">
              <a:lnSpc>
                <a:spcPts val="5165"/>
              </a:lnSpc>
            </a:pPr>
            <a:r>
              <a:rPr lang="en-US" sz="3689">
                <a:solidFill>
                  <a:srgbClr val="000000"/>
                </a:solidFill>
                <a:latin typeface="Quicksand"/>
                <a:ea typeface="Quicksand"/>
                <a:cs typeface="Quicksand"/>
                <a:sym typeface="Quicksand"/>
              </a:rPr>
              <a:t>Conservation districts in the United States and its territories are represented by the </a:t>
            </a:r>
          </a:p>
          <a:p>
            <a:pPr algn="ctr">
              <a:lnSpc>
                <a:spcPts val="5165"/>
              </a:lnSpc>
            </a:pPr>
            <a:r>
              <a:rPr lang="en-US" sz="3689" b="1">
                <a:solidFill>
                  <a:srgbClr val="000000"/>
                </a:solidFill>
                <a:latin typeface="Quicksand Bold"/>
                <a:ea typeface="Quicksand Bold"/>
                <a:cs typeface="Quicksand Bold"/>
                <a:sym typeface="Quicksand Bold"/>
              </a:rPr>
              <a:t>National Association of Conservation Districts, (NACD),</a:t>
            </a:r>
            <a:r>
              <a:rPr lang="en-US" sz="3689">
                <a:solidFill>
                  <a:srgbClr val="000000"/>
                </a:solidFill>
                <a:latin typeface="Quicksand"/>
                <a:ea typeface="Quicksand"/>
                <a:cs typeface="Quicksand"/>
                <a:sym typeface="Quicksand"/>
              </a:rPr>
              <a:t> which provides national leadership, education and outreach materials, leadership training and advocacy support for their locally led conservation work.</a:t>
            </a:r>
          </a:p>
        </p:txBody>
      </p:sp>
      <p:sp>
        <p:nvSpPr>
          <p:cNvPr id="4" name="Freeform 4"/>
          <p:cNvSpPr/>
          <p:nvPr/>
        </p:nvSpPr>
        <p:spPr>
          <a:xfrm>
            <a:off x="16367987" y="8389220"/>
            <a:ext cx="1142074" cy="1429053"/>
          </a:xfrm>
          <a:custGeom>
            <a:avLst/>
            <a:gdLst/>
            <a:ahLst/>
            <a:cxnLst/>
            <a:rect l="l" t="t" r="r" b="b"/>
            <a:pathLst>
              <a:path w="1142074" h="1429053">
                <a:moveTo>
                  <a:pt x="0" y="0"/>
                </a:moveTo>
                <a:lnTo>
                  <a:pt x="1142074" y="0"/>
                </a:lnTo>
                <a:lnTo>
                  <a:pt x="1142074" y="1429053"/>
                </a:lnTo>
                <a:lnTo>
                  <a:pt x="0" y="1429053"/>
                </a:lnTo>
                <a:lnTo>
                  <a:pt x="0" y="0"/>
                </a:lnTo>
                <a:close/>
              </a:path>
            </a:pathLst>
          </a:custGeom>
          <a:blipFill>
            <a:blip r:embed="rId4"/>
            <a:stretch>
              <a:fillRect/>
            </a:stretch>
          </a:blipFill>
        </p:spPr>
        <p:txBody>
          <a:bodyPr/>
          <a:lstStyle/>
          <a:p>
            <a:endParaRPr lang="en-US"/>
          </a:p>
        </p:txBody>
      </p:sp>
      <p:grpSp>
        <p:nvGrpSpPr>
          <p:cNvPr id="5" name="Group 5"/>
          <p:cNvGrpSpPr/>
          <p:nvPr/>
        </p:nvGrpSpPr>
        <p:grpSpPr>
          <a:xfrm>
            <a:off x="285188" y="267090"/>
            <a:ext cx="17717625" cy="9752820"/>
            <a:chOff x="0" y="0"/>
            <a:chExt cx="3499778" cy="1926483"/>
          </a:xfrm>
        </p:grpSpPr>
        <p:sp>
          <p:nvSpPr>
            <p:cNvPr id="6" name="Freeform 6"/>
            <p:cNvSpPr/>
            <p:nvPr/>
          </p:nvSpPr>
          <p:spPr>
            <a:xfrm>
              <a:off x="0" y="0"/>
              <a:ext cx="3499778" cy="1926483"/>
            </a:xfrm>
            <a:custGeom>
              <a:avLst/>
              <a:gdLst/>
              <a:ahLst/>
              <a:cxnLst/>
              <a:rect l="l" t="t" r="r" b="b"/>
              <a:pathLst>
                <a:path w="3499778" h="1926483">
                  <a:moveTo>
                    <a:pt x="0" y="0"/>
                  </a:moveTo>
                  <a:lnTo>
                    <a:pt x="3499778" y="0"/>
                  </a:lnTo>
                  <a:lnTo>
                    <a:pt x="3499778" y="1926483"/>
                  </a:lnTo>
                  <a:lnTo>
                    <a:pt x="0" y="1926483"/>
                  </a:lnTo>
                  <a:close/>
                </a:path>
              </a:pathLst>
            </a:custGeom>
            <a:solidFill>
              <a:srgbClr val="000000">
                <a:alpha val="0"/>
              </a:srgbClr>
            </a:solidFill>
            <a:ln w="76200" cap="sq">
              <a:solidFill>
                <a:srgbClr val="3A2904"/>
              </a:solidFill>
              <a:prstDash val="solid"/>
              <a:miter/>
            </a:ln>
          </p:spPr>
          <p:txBody>
            <a:bodyPr/>
            <a:lstStyle/>
            <a:p>
              <a:endParaRPr lang="en-US"/>
            </a:p>
          </p:txBody>
        </p:sp>
        <p:sp>
          <p:nvSpPr>
            <p:cNvPr id="7" name="TextBox 7"/>
            <p:cNvSpPr txBox="1"/>
            <p:nvPr/>
          </p:nvSpPr>
          <p:spPr>
            <a:xfrm>
              <a:off x="0" y="-47625"/>
              <a:ext cx="3499778" cy="1974108"/>
            </a:xfrm>
            <a:prstGeom prst="rect">
              <a:avLst/>
            </a:prstGeom>
          </p:spPr>
          <p:txBody>
            <a:bodyPr lIns="95250" tIns="95250" rIns="95250" bIns="95250" rtlCol="0" anchor="ctr"/>
            <a:lstStyle/>
            <a:p>
              <a:pPr algn="ctr">
                <a:lnSpc>
                  <a:spcPts val="3675"/>
                </a:lnSpc>
                <a:spcBef>
                  <a:spcPct val="0"/>
                </a:spcBef>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3748</Words>
  <Application>Microsoft Office PowerPoint</Application>
  <PresentationFormat>Custom</PresentationFormat>
  <Paragraphs>392</Paragraphs>
  <Slides>26</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26</vt:i4>
      </vt:variant>
    </vt:vector>
  </HeadingPairs>
  <TitlesOfParts>
    <vt:vector size="34" baseType="lpstr">
      <vt:lpstr>Calibri</vt:lpstr>
      <vt:lpstr>Quicksand</vt:lpstr>
      <vt:lpstr>Arial</vt:lpstr>
      <vt:lpstr>Canva Sans</vt:lpstr>
      <vt:lpstr>Quicksand Bold</vt:lpstr>
      <vt:lpstr>Canva Sans Bold</vt:lpstr>
      <vt:lpstr>Canva Sans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NACD Stewardship 2026 Presentation PPt version</dc:title>
  <dc:creator>Aimee Figgatt</dc:creator>
  <cp:lastModifiedBy>Morse, Daniel - FPAC-NRCS, CO</cp:lastModifiedBy>
  <cp:revision>2</cp:revision>
  <dcterms:created xsi:type="dcterms:W3CDTF">2006-08-16T00:00:00Z</dcterms:created>
  <dcterms:modified xsi:type="dcterms:W3CDTF">2026-02-07T19:05:43Z</dcterms:modified>
  <dc:identifier>DAG4UXfH_H0</dc:identifier>
</cp:coreProperties>
</file>